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5"/>
  </p:notesMasterIdLst>
  <p:sldIdLst>
    <p:sldId id="256" r:id="rId3"/>
    <p:sldId id="257" r:id="rId4"/>
    <p:sldId id="258" r:id="rId5"/>
    <p:sldId id="259" r:id="rId6"/>
    <p:sldId id="287" r:id="rId7"/>
    <p:sldId id="284" r:id="rId8"/>
    <p:sldId id="316" r:id="rId9"/>
    <p:sldId id="260" r:id="rId10"/>
    <p:sldId id="293" r:id="rId11"/>
    <p:sldId id="261" r:id="rId12"/>
    <p:sldId id="312" r:id="rId13"/>
    <p:sldId id="313" r:id="rId14"/>
    <p:sldId id="314" r:id="rId15"/>
    <p:sldId id="315" r:id="rId16"/>
    <p:sldId id="262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263" r:id="rId25"/>
    <p:sldId id="301" r:id="rId26"/>
    <p:sldId id="302" r:id="rId27"/>
    <p:sldId id="303" r:id="rId28"/>
    <p:sldId id="281" r:id="rId29"/>
    <p:sldId id="282" r:id="rId30"/>
    <p:sldId id="283" r:id="rId31"/>
    <p:sldId id="285" r:id="rId32"/>
    <p:sldId id="286" r:id="rId33"/>
    <p:sldId id="304" r:id="rId34"/>
    <p:sldId id="264" r:id="rId35"/>
    <p:sldId id="265" r:id="rId36"/>
    <p:sldId id="266" r:id="rId37"/>
    <p:sldId id="317" r:id="rId38"/>
    <p:sldId id="318" r:id="rId39"/>
    <p:sldId id="319" r:id="rId40"/>
    <p:sldId id="320" r:id="rId41"/>
    <p:sldId id="267" r:id="rId42"/>
    <p:sldId id="297" r:id="rId43"/>
    <p:sldId id="298" r:id="rId44"/>
    <p:sldId id="299" r:id="rId45"/>
    <p:sldId id="268" r:id="rId46"/>
    <p:sldId id="300" r:id="rId47"/>
    <p:sldId id="273" r:id="rId48"/>
    <p:sldId id="270" r:id="rId49"/>
    <p:sldId id="271" r:id="rId50"/>
    <p:sldId id="269" r:id="rId51"/>
    <p:sldId id="294" r:id="rId52"/>
    <p:sldId id="295" r:id="rId53"/>
    <p:sldId id="296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94660"/>
  </p:normalViewPr>
  <p:slideViewPr>
    <p:cSldViewPr snapToGrid="0">
      <p:cViewPr varScale="1">
        <p:scale>
          <a:sx n="82" d="100"/>
          <a:sy n="82" d="100"/>
        </p:scale>
        <p:origin x="52" y="1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B9D517-1EB5-41E4-9995-722BCE3F548E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B77C34-F42F-404E-886A-5EF963039E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9568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87A3-931A-412D-95D5-C2E90C8F181E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9819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02D9C-F891-44FA-35F6-38E7D6D007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182F693-7361-137B-EBBF-FC1E54723E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DD4448-6D5A-6CD8-8711-B1C586193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F31300-873B-9136-57B8-85CDA3A75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E0EFA7-06DE-117C-B713-2C6A63FA5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6502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36001-753B-A441-A6ED-B43F367B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E6C70D-B192-F526-7200-A119B7E98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93542C-D2A8-9656-22D8-A601B05D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028BAF8-10BE-4DE5-0C83-76372FE43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13C5C8-6317-A1C9-FE77-8BDF6F2C6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094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B9F5D1-BD83-19A6-A0C9-25E1CB3027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813728D-506B-FD4D-EE2A-A7923B3BE0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AC32E2-B0B7-1F49-87F4-946C1E72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9BE0A-F4E2-6559-E536-DE305145B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4DE034-569B-B1B0-9CD8-B64C81937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14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EF229E-A0CB-03E9-5548-BC420AEC2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BD0871C-60B9-F95B-BBC1-E3FBCAAA8A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9D1EC-9217-F5E4-4F48-F4B5FBBF4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C0E2A9-B963-5FDF-1115-064F3D84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70988C-CCC9-ABC8-AB84-1A45956A1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96834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7CC5C4-0EF9-8C20-5556-88BD95C55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3E8E92-00C4-0E8E-9DB2-6A9B18B4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CF73CB-79E0-E8A4-C7D7-FD1D0423E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67A31A-929A-E12A-8035-9E790E824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B367F-B6DF-D4C0-49A3-90AADC6B2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095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2B2EEF-FE91-0597-C14F-1D98D0828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E11FD3-BD6A-8F66-8E0E-AA7431BBE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D01F9F-9477-E92C-BD39-5A444A016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FA09C-BE2B-883E-3EE7-C2151F78C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BB215-D463-B1F9-00C5-CE4565320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8553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1847-032C-EC06-7919-0441B3E88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A669AA-9BE3-2643-E382-960996794F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BF819E-2C06-EBCC-F151-7538F634D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3C5E7AE-00E8-B6AF-4DA9-8BB252FC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76D21B-0F2B-B546-B7D0-7A9288375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0813E-3D1D-E029-AB83-D4566264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8147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2A57E8-884A-BDDC-333A-39A98519F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3DD9DC-0426-1207-D143-8FF617B04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4104F8-D392-3A16-1D8A-B70BB33F9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AD40A5-8687-DB60-F2F5-83294F93DA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1458188-C80B-CE69-E093-B7EB49099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C3FE936-F628-08CA-A357-562C54FF9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22C2788-BB02-DED2-6468-4F779159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6909C01-95DB-B047-0A74-647007728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5802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938A05-D741-BE7F-CA6B-B8D767902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C1E683A-401B-BBDF-0951-581AD8109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729433-72FD-AEB0-B674-3EF93B003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64BF3D-91B6-8F52-0A8A-AEB6BDF0B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972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C6AF59-2F75-907C-DD08-3B503F2D4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B28FA8-8896-9BC3-B3F4-F92E0156E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756BBA-134C-44CE-B953-87B96D8AE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0803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F42077-4336-B508-CB37-76C767ED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2D94FB-622D-C2D2-8FD4-69F3981B6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B08ACEE-FB0D-218B-D0BD-73CDE777CF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9473D0-DC5F-DBC6-1844-27314B90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4E1CB6-88BE-85B9-BF74-9C5B671F7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81FA6DD-10AD-1495-DB38-169BFB2D7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384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17BE9C-9E06-31BD-0390-E8544B3E4F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568999-9022-724C-35F9-6C406F5FA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0DD18B-702A-0188-4A77-7B6233E86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EDAAD7-09FA-AED1-A9CD-DD7A82485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B502EF-B415-A06B-4624-32B801238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151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76292D-ADA3-1783-6F4D-7D90E9609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9EAD879-C2BD-4CEB-3511-2E7819ABA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7EA95B-9E1D-2379-FD7D-6E06FD63C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DCFE9F-9B6F-B5CC-4E32-C0C3F92D9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611CC0-3BAF-2B19-7659-86563ECDE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4CBC86-CD62-5999-6DFE-E06A679C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11755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A67FE0-7D1C-99B2-9F1C-18A201E18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9AB726B-2E7C-6377-E51E-EB8D74A261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EA8656-6FF8-81AA-8C0E-D348BC86A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ADAC5-25A9-E0ED-86C1-D0AF9419E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94F802-55A9-02F7-DBED-FBB9D5362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850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E2BA6B-3F39-D604-0C42-0CCDD1DFF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CAA63F6-C47C-AA00-5501-7E573FC4DC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15D93F-3D99-558F-B5E0-2E3AC45FC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5176DE-59A4-029A-1483-21F25041B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F13BD4-DC68-E7C8-A9A5-6E0C8D58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634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52892-EDDB-5176-EC8D-667F7B651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C8B169-DD3E-8FF4-049E-133B1C8210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73E41-FA4C-3E23-CC86-35AD54800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F8340A-2F67-D051-26C9-1DD9D628D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6AB0A1D-C346-C9F4-8AB0-186B0EDCE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434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25557A-B628-E19F-8ECF-8FB5656A7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28FE22-2B2F-9162-82B4-6D6B049B1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A45F32-4400-6F5C-3A52-D102BE53C1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528741-8105-A232-2E30-145DCE34C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6EDFAC5-18AC-543E-60F0-17FB1FAC8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41F0C83-E8E0-59C4-ECAE-F7E0D204D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400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008CB-15AD-60B9-6D65-BDC39AB24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D469BD-9C3B-5215-EB55-8F8D76B50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DA0D22-3AAE-81A3-6162-A0C138E95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32950D-3CD3-2561-B06D-DA4EA0820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51A5C1-6820-FB66-8133-836EFB8D56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8F1D47-66C9-5B3E-B638-561A100B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0F643C6-E901-F336-6EE5-CE8AD9FBF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1182510-AA01-A1A1-B617-B79CC4C3E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99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FFFC30-0703-060F-84DF-61AF46169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ED53CE-6A2E-B98A-A9ED-1DAFB46C6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2EA46E-368C-CC27-44A8-0E5B0953F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F893E8-F1B7-2B42-8007-BB9E6E29E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5542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693AF66-7D43-D96F-52E1-30A012869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466105B-93FD-D2D2-E75A-EC0ABB2CC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4D119A-A56B-13E9-0B9E-1B0DA495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4553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1005CD-5E27-6412-E92C-53AEA2BE1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330DC-B146-09A9-51E6-0440654AA2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FA1D88-1138-73EE-AC0E-E49D0BD19E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11968E-F277-34EF-513A-50B079D36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38D6654-863D-369E-6FC8-687798208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F80339F-B184-1FA1-30A0-8B458603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28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574D1D-6D64-79C8-F239-9BB580906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40C8DF3-9FC1-6C7E-96F8-084241D028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DB3EEB-FC6C-7BFA-0931-7ED4246CFE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7A2B64F-1BC6-FE54-2C43-C49AAB6CE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A6A7D2-3CEE-9CB9-B9A9-15A033C4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B250C2-ACF1-B94F-8514-9FA6BB1F9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55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87468F-5842-9FED-80A8-F364D9989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95833C4-D24F-BD51-20DF-9FD8A1881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3AAF8F-C415-9B0F-F9BD-AA2EF79B7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9B83F9-973F-4B51-AFFF-7A54802D4BA9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8B39A2-1F9C-1AB2-8E35-13CFAEE9A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65E836-39C7-AA3C-5570-30DB8B8D12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9C4BCF0-E78C-495E-837A-70244CCFD5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780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FB638D-C435-8034-A457-F15057077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90D018-D7FE-F9DC-2D9E-2D914F59B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55817D-060C-553C-E773-9F73E47CDC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50B6DDF-B65F-40DA-AEBB-CA54BAE12AC5}" type="datetimeFigureOut">
              <a:rPr lang="ko-KR" altLang="en-US" smtClean="0"/>
              <a:t>2025-07-24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C52023-79D4-60FD-A597-F60D03A2E3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3C47E-1452-E9E0-50F7-7631F9D6F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B4362D1-978C-4991-8441-222C880A41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39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0.png"/><Relationship Id="rId5" Type="http://schemas.openxmlformats.org/officeDocument/2006/relationships/image" Target="../media/image5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1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6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220.png"/><Relationship Id="rId4" Type="http://schemas.openxmlformats.org/officeDocument/2006/relationships/image" Target="../media/image2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80.png"/><Relationship Id="rId7" Type="http://schemas.openxmlformats.org/officeDocument/2006/relationships/image" Target="../media/image46.jpe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5.jpeg"/><Relationship Id="rId11" Type="http://schemas.openxmlformats.org/officeDocument/2006/relationships/image" Target="../media/image52.png"/><Relationship Id="rId5" Type="http://schemas.openxmlformats.org/officeDocument/2006/relationships/image" Target="../media/image44.png"/><Relationship Id="rId10" Type="http://schemas.openxmlformats.org/officeDocument/2006/relationships/image" Target="../media/image50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02C1FD2E-B28E-8478-6F82-4B1EC9E0F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96655"/>
              </p:ext>
            </p:extLst>
          </p:nvPr>
        </p:nvGraphicFramePr>
        <p:xfrm>
          <a:off x="192505" y="1596357"/>
          <a:ext cx="11851103" cy="3745664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81463">
                  <a:extLst>
                    <a:ext uri="{9D8B030D-6E8A-4147-A177-3AD203B41FA5}">
                      <a16:colId xmlns:a16="http://schemas.microsoft.com/office/drawing/2014/main" val="422012588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2888843606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930533295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1451691317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3792348630"/>
                    </a:ext>
                  </a:extLst>
                </a:gridCol>
                <a:gridCol w="1953928">
                  <a:extLst>
                    <a:ext uri="{9D8B030D-6E8A-4147-A177-3AD203B41FA5}">
                      <a16:colId xmlns:a16="http://schemas.microsoft.com/office/drawing/2014/main" val="599861123"/>
                    </a:ext>
                  </a:extLst>
                </a:gridCol>
              </a:tblGrid>
              <a:tr h="288128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1000" b="0" i="0" u="none" strike="noStrike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기후리스크</a:t>
                      </a:r>
                      <a:r>
                        <a:rPr lang="en-US" altLang="ko-KR" sz="10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r>
                        <a:rPr lang="ko-KR" altLang="en-US" sz="1000" b="0" i="0" u="none" strike="noStrike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폭염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열쾌적성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평가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solidFill>
                            <a:srgbClr val="C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폭염 취약인구</a:t>
                      </a:r>
                      <a:endParaRPr lang="ko-KR" altLang="en-US" sz="900" b="0" i="0" u="none" strike="noStrike" spc="-100" baseline="0" dirty="0">
                        <a:solidFill>
                          <a:srgbClr val="C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3992797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극한호우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시군 홍수위험도 지수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격자 단위 홍수위험도 지수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홍수취약시설 현황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639083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산사태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산사태위험등급 지도</a:t>
                      </a:r>
                      <a:endParaRPr lang="ko-KR" altLang="en-US" sz="900" b="0" i="0" u="none" strike="noStrike" spc="-100" baseline="0" dirty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315769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기후리스크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기후위기 취약인구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기후위기 취약인구 종합</a:t>
                      </a:r>
                      <a:endParaRPr lang="ko-KR" altLang="en-US" sz="900" b="0" i="0" u="none" strike="noStrike" spc="-100" baseline="0">
                        <a:solidFill>
                          <a:srgbClr val="C8553E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858549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그린인프라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생태계서비스 평가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생태계서비스 가치평가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조절서비스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05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지지서비스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3286878"/>
                  </a:ext>
                </a:extLst>
              </a:tr>
              <a:tr h="288128">
                <a:tc rowSpan="2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그린인프라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도시공원서비스 평가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도시공원 서비스 평가 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종합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공원녹지면적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 초과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미달 면적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단위면적당 관리예산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05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공원 방문자 인구 비율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682719"/>
                  </a:ext>
                </a:extLst>
              </a:tr>
              <a:tr h="288128">
                <a:tc vMerge="1"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endParaRPr lang="ko-KR" altLang="en-US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06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공원서비스 소외인구 비율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07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조성녹지 면적 비율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08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접근 가능한 공원 유형의 다양성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09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광장형 공원과 녹지형 공원의 믹스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770822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도입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</a:t>
                      </a:r>
                      <a:r>
                        <a:rPr lang="ko-KR" altLang="en-US" sz="1000" b="0" i="0" u="none" strike="noStrike" kern="1200" spc="-100" baseline="0" dirty="0" err="1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 지도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519256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도입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태양광 설비현황</a:t>
                      </a: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모든 태양광 발전현황</a:t>
                      </a:r>
                      <a:endParaRPr lang="ko-KR" altLang="en-US" sz="900" b="0" i="0" u="none" strike="noStrike" spc="-100" baseline="0">
                        <a:solidFill>
                          <a:srgbClr val="0867AB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8067120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>
                        <a:buNone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탄소흡수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탄소흡수지도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 err="1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총일차생산량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(GPP)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순일차생산량 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(NPP)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04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엽면적 지수 </a:t>
                      </a:r>
                      <a:r>
                        <a:rPr lang="en-US" altLang="ko-KR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(LAI)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4538784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탄소저장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수목 탄소저장지도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 층위구조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 수목정보 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2940621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탄소저장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탄소저장지도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미생물 탄소저장지도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토양탄소분획지도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토양 탄소취약성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640133"/>
                  </a:ext>
                </a:extLst>
              </a:tr>
              <a:tr h="28812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탄소공간지도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탄소배출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건축물 및 수송</a:t>
                      </a:r>
                      <a:r>
                        <a:rPr lang="en-US" altLang="ko-KR" sz="1000" b="0" i="0" u="none" strike="noStrike" kern="1200" spc="-100" baseline="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00" b="0" i="0" u="none" strike="noStrike" kern="1200" spc="-100" baseline="0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6513" marR="6513" marT="6513" marB="0" anchor="ctr"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01</a:t>
                      </a:r>
                      <a:r>
                        <a:rPr lang="ko-KR" altLang="en-US" sz="1100" u="none" strike="noStrike" spc="-100" baseline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건물 탄소배출 지도</a:t>
                      </a:r>
                      <a:endParaRPr lang="ko-KR" altLang="en-US" sz="900" b="0" i="0" u="none" strike="noStrike" spc="-100" baseline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02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수송 탄소배출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9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Data 03</a:t>
                      </a:r>
                      <a:r>
                        <a:rPr lang="ko-KR" altLang="en-US" sz="1100" u="none" strike="noStrike" spc="-100" baseline="0" dirty="0"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건축물별 탄소배출 지도</a:t>
                      </a:r>
                      <a:endParaRPr lang="ko-KR" altLang="en-US" sz="900" b="0" i="0" u="none" strike="noStrike" spc="-100" baseline="0" dirty="0">
                        <a:solidFill>
                          <a:srgbClr val="238443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endParaRPr lang="ko-KR" altLang="en-US" sz="1100" b="0" i="0" u="none" strike="noStrike" spc="-10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6513" marR="6513" marT="6513" marB="0" anchor="ctr"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44880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243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F7AD1C-8361-35DD-1248-5D10B5F5B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9E888-2176-6AAE-0245-0DF7B11757CD}"/>
              </a:ext>
            </a:extLst>
          </p:cNvPr>
          <p:cNvSpPr txBox="1"/>
          <p:nvPr/>
        </p:nvSpPr>
        <p:spPr>
          <a:xfrm>
            <a:off x="3872475" y="2634915"/>
            <a:ext cx="4447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기후위기 취약인구</a:t>
            </a:r>
          </a:p>
        </p:txBody>
      </p:sp>
    </p:spTree>
    <p:extLst>
      <p:ext uri="{BB962C8B-B14F-4D97-AF65-F5344CB8AC3E}">
        <p14:creationId xmlns:p14="http://schemas.microsoft.com/office/powerpoint/2010/main" val="278550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027383"/>
            <a:chOff x="495499" y="862127"/>
            <a:chExt cx="10821684" cy="10273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284216"/>
              <a:ext cx="10762955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 기후 취약인구 분석은 행정동 단위에서 인구사회적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경제적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건강적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취약성을 분석하여 종합한 지표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기후위기 취약인구 종합 내 인구사회적 취약성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건강적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취약성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경제적 취약성에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 취약인구 종합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CAEEA81-EA94-9588-8B1D-05E22DC582AC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4056163"/>
          <a:ext cx="11080308" cy="2260446"/>
        </p:xfrm>
        <a:graphic>
          <a:graphicData uri="http://schemas.openxmlformats.org/drawingml/2006/table">
            <a:tbl>
              <a:tblPr firstRow="1" bandRow="1"/>
              <a:tblGrid>
                <a:gridCol w="1589681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4180114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2489338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199295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82822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30516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188729"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71450" indent="-171450" algn="l" defTabSz="914400" rtl="0" eaLnBrk="1" fontAlgn="ctr" latinLnBrk="1" hangingPunct="1">
                        <a:buFontTx/>
                        <a:buChar char="-"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연령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지적장애 여부로 인해 기후 위험에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취약한 계층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미만 인구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188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 인구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564916"/>
                  </a:ext>
                </a:extLst>
              </a:tr>
              <a:tr h="213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 장애인 비율 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9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160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0947558"/>
                  </a:ext>
                </a:extLst>
              </a:tr>
              <a:tr h="18872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낮은 소득과 경제적 여건 부족으로 기후 적응이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어려운 계층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월소득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평균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3617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9525" cap="flat" cmpd="sng" algn="ctr">
                      <a:solidFill>
                        <a:sysClr val="window" lastClr="FFFFFF">
                          <a:lumMod val="7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비율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연소득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평균 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2000</a:t>
                      </a:r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만원 이하 인구 비율</a:t>
                      </a:r>
                      <a:r>
                        <a:rPr lang="en-US" altLang="ko-KR" sz="11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879651"/>
                  </a:ext>
                </a:extLst>
              </a:tr>
              <a:tr h="188729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ko-KR" altLang="en-US" sz="13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만성질환이나 기후 관련 질환 이력으로 기후 위험에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민감한 계층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국민건강보험공단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59112"/>
                  </a:ext>
                </a:extLst>
              </a:tr>
              <a:tr h="22675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비율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국민건강보험공단</a:t>
                      </a:r>
                      <a:endParaRPr lang="ko-KR" altLang="en-US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ko-KR" altLang="en-US" sz="1600" b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8871333"/>
                  </a:ext>
                </a:extLst>
              </a:tr>
              <a:tr h="3984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기후위기 취약인구 종합</a:t>
                      </a:r>
                    </a:p>
                  </a:txBody>
                  <a:tcPr marL="15249" marR="15249" marT="10166" marB="10166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20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취약성별 점수를 합산한 총점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l" defTabSz="914400" rtl="0" eaLnBrk="1" fontAlgn="ctr" latinLnBrk="1" hangingPunct="1"/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-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취약성이 더 높음</a:t>
                      </a:r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80372"/>
                  </a:ext>
                </a:extLst>
              </a:tr>
            </a:tbl>
          </a:graphicData>
        </a:graphic>
      </p:graphicFrame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B6FB13B3-6C13-7500-1492-1C3FEAFE5082}"/>
              </a:ext>
            </a:extLst>
          </p:cNvPr>
          <p:cNvSpPr/>
          <p:nvPr/>
        </p:nvSpPr>
        <p:spPr bwMode="auto">
          <a:xfrm>
            <a:off x="3695163" y="3191996"/>
            <a:ext cx="800340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66DD987-9D52-25D3-EA91-E9DF7DBDA978}"/>
              </a:ext>
            </a:extLst>
          </p:cNvPr>
          <p:cNvSpPr/>
          <p:nvPr/>
        </p:nvSpPr>
        <p:spPr bwMode="auto">
          <a:xfrm>
            <a:off x="552628" y="3191996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FB10E3-9187-9ACE-CD79-A61CB3570130}"/>
              </a:ext>
            </a:extLst>
          </p:cNvPr>
          <p:cNvSpPr txBox="1"/>
          <p:nvPr/>
        </p:nvSpPr>
        <p:spPr>
          <a:xfrm>
            <a:off x="611674" y="3284329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취약인구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089E95-13BC-3123-B2DD-314AE0C47780}"/>
                  </a:ext>
                </a:extLst>
              </p:cNvPr>
              <p:cNvSpPr txBox="1"/>
              <p:nvPr/>
            </p:nvSpPr>
            <p:spPr>
              <a:xfrm>
                <a:off x="3310019" y="3235059"/>
                <a:ext cx="8329501" cy="419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인구사회적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취약성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경제적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건강적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5089E95-13BC-3123-B2DD-314AE0C47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0019" y="3235059"/>
                <a:ext cx="8329501" cy="419923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>
            <a:extLst>
              <a:ext uri="{FF2B5EF4-FFF2-40B4-BE49-F238E27FC236}">
                <a16:creationId xmlns:a16="http://schemas.microsoft.com/office/drawing/2014/main" id="{AD556C31-7DA3-A992-7C83-AB419573BB09}"/>
              </a:ext>
            </a:extLst>
          </p:cNvPr>
          <p:cNvGrpSpPr/>
          <p:nvPr/>
        </p:nvGrpSpPr>
        <p:grpSpPr>
          <a:xfrm>
            <a:off x="495499" y="2007332"/>
            <a:ext cx="10821684" cy="1091082"/>
            <a:chOff x="495499" y="2541288"/>
            <a:chExt cx="10821684" cy="109108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5C14E-7C63-520E-E6CA-5BC0BB8C5445}"/>
                </a:ext>
              </a:extLst>
            </p:cNvPr>
            <p:cNvSpPr txBox="1"/>
            <p:nvPr/>
          </p:nvSpPr>
          <p:spPr>
            <a:xfrm>
              <a:off x="554229" y="2996298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인구사회적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경제적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건강적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취약성의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취약성별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기후 취약인구를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2A9F4-36EA-CCA8-6A39-5B5956CF9B4C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4202D-F463-323D-A11B-20B30DC081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6B177F0-7482-3538-2BFA-BA6BCC1DD62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309AD9-CC62-2B79-2E5B-9A15D7CD6C5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2EE3F15-DE8D-0A98-816E-D89B9009362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A048B0CC-E3C9-388E-9EF8-F803971BCA2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97218599-C1E2-6DEB-62FE-5D2637EA0E9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8D7A0D-42D2-E726-3871-4BD0AA26D464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5716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567DE4-347B-7E65-89D4-F2B259971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7240E0C7-EEA6-E26B-2A8D-94465CFF5159}"/>
              </a:ext>
            </a:extLst>
          </p:cNvPr>
          <p:cNvSpPr/>
          <p:nvPr/>
        </p:nvSpPr>
        <p:spPr bwMode="auto">
          <a:xfrm>
            <a:off x="3695163" y="3088259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47361CF2-5E8B-998E-9A55-764F74AD7177}"/>
              </a:ext>
            </a:extLst>
          </p:cNvPr>
          <p:cNvGrpSpPr/>
          <p:nvPr/>
        </p:nvGrpSpPr>
        <p:grpSpPr>
          <a:xfrm>
            <a:off x="495499" y="862127"/>
            <a:ext cx="9729156" cy="1016465"/>
            <a:chOff x="495499" y="862127"/>
            <a:chExt cx="9729156" cy="10164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2B1AE5-237C-A199-10CA-8CAF785F4CC9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인구사회적 취약성은 영유아 인구비율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노인인구 비율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장애인 인구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인구 사회적 취약성 내 영유아 인구비율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노인인구 비율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장애인 인구 비율에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97DAAA4D-AC2F-F671-9C2F-207C1A081B3E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4E84AD7-7FB1-DB84-3162-FD15FB64ABF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7687B137-24A4-1B1C-53EE-E3F9646177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2788184E-DDFA-BEB5-D02B-C769A94C159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A66B1881-B742-ABAF-09F0-58D3C3D70BE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93665E1A-58B6-0C26-3562-2F8786BEA78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860DBA0F-D8DD-8B94-9092-897963B222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424061A-F443-BDB1-0068-C5D16AECBCB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8DC8FE-67E8-DD04-E654-00CBE3F583D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인구사회적 취약인구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05325-476C-2BC3-89B8-D2875C805FEA}"/>
                  </a:ext>
                </a:extLst>
              </p:cNvPr>
              <p:cNvSpPr txBox="1"/>
              <p:nvPr/>
            </p:nvSpPr>
            <p:spPr>
              <a:xfrm>
                <a:off x="3375969" y="3149529"/>
                <a:ext cx="8329501" cy="41992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영유아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노인인구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장애인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5105325-476C-2BC3-89B8-D2875C805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5969" y="3149529"/>
                <a:ext cx="8329501" cy="419923"/>
              </a:xfrm>
              <a:prstGeom prst="rect">
                <a:avLst/>
              </a:prstGeom>
              <a:blipFill>
                <a:blip r:embed="rId2"/>
                <a:stretch>
                  <a:fillRect t="-5797" b="-115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7E327FA-6475-6381-C67A-A4F61E320283}"/>
              </a:ext>
            </a:extLst>
          </p:cNvPr>
          <p:cNvSpPr/>
          <p:nvPr/>
        </p:nvSpPr>
        <p:spPr bwMode="auto">
          <a:xfrm>
            <a:off x="552628" y="3088259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2F6D57-A42B-CD15-3D6E-1E381E6C0E9E}"/>
              </a:ext>
            </a:extLst>
          </p:cNvPr>
          <p:cNvSpPr txBox="1"/>
          <p:nvPr/>
        </p:nvSpPr>
        <p:spPr>
          <a:xfrm>
            <a:off x="611674" y="3180592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인구사회적 취약성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5BE81BB-3435-2340-10BA-A840E9C70984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0F11FDF-6DF0-EC84-0C59-5BAD0ABAD3DC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영유아비율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노인비율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장애인인구 비율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인구사회적 취약성을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5E33F3C0-97FE-6309-0FFE-01C05718295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078D0F6-2D85-BE60-2556-264AA386FC6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6901239D-8A0E-A761-B89D-5EDE170B03C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65FC51-064F-B345-EC00-D473038C8AB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FCC6A6AB-540B-8666-ACBE-D9649EC6239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3356BF05-9397-613D-4240-5553E1B3DF1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8B4B18BB-84D7-CECF-1AFF-0FA69048072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2002A20F-2C2E-7F4C-CFE3-134D6F8AC3FC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758185"/>
          <a:ext cx="11080307" cy="2712010"/>
        </p:xfrm>
        <a:graphic>
          <a:graphicData uri="http://schemas.openxmlformats.org/drawingml/2006/table">
            <a:tbl>
              <a:tblPr firstRow="1" bandRow="1"/>
              <a:tblGrid>
                <a:gridCol w="131427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1165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19634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06908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5382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영유아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(0~4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</a:t>
                      </a: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전체 인구 중 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0~4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세의 인구의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체온 조절 능력과 자율적 대응 능력이 미숙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미만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(65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</a:t>
                      </a:r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전체 인구 중 만 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65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 이상 인구의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신체기능 저하 및 만성질환 악화 가능성 높음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65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세 이상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행정안전부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7013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등록 장애인 인구 중 지체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지적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자폐성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정신장애인을 포함한 비율</a:t>
                      </a:r>
                      <a:b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이동성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인지능력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의사소통의 제한으로 기후재난 시 정보 접근 및 대응 능력이 낮음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 장애인 비율 </a:t>
                      </a:r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지적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지체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자폐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정신</a:t>
                      </a:r>
                      <a:r>
                        <a:rPr lang="en-US" altLang="ko-KR" sz="10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4459112"/>
                  </a:ext>
                </a:extLst>
              </a:tr>
              <a:tr h="39197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인구사회적 </a:t>
                      </a:r>
                      <a:endParaRPr lang="en-US" altLang="ko-KR" sz="13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영유아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노인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장애인 비율에 대한 점수를 종  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3C70B0-635E-76ED-DE04-AE12C3F95D7B}"/>
                  </a:ext>
                </a:extLst>
              </p:cNvPr>
              <p:cNvSpPr txBox="1"/>
              <p:nvPr/>
            </p:nvSpPr>
            <p:spPr>
              <a:xfrm>
                <a:off x="8162518" y="4155135"/>
                <a:ext cx="2383922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영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유</m:t>
                        </m:r>
                        <m:r>
                          <a:rPr kumimoji="0" lang="ko-KR" altLang="en-US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아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03C70B0-635E-76ED-DE04-AE12C3F95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4155135"/>
                <a:ext cx="2383922" cy="343556"/>
              </a:xfrm>
              <a:prstGeom prst="rect">
                <a:avLst/>
              </a:prstGeom>
              <a:blipFill>
                <a:blip r:embed="rId3"/>
                <a:stretch>
                  <a:fillRect l="-281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C8F04C-AFD9-ABF0-3DD9-68C76B2F6987}"/>
                  </a:ext>
                </a:extLst>
              </p:cNvPr>
              <p:cNvSpPr txBox="1"/>
              <p:nvPr/>
            </p:nvSpPr>
            <p:spPr>
              <a:xfrm>
                <a:off x="8162518" y="4687424"/>
                <a:ext cx="2257285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노인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8C8F04C-AFD9-ABF0-3DD9-68C76B2F69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4687424"/>
                <a:ext cx="2257285" cy="343556"/>
              </a:xfrm>
              <a:prstGeom prst="rect">
                <a:avLst/>
              </a:prstGeom>
              <a:blipFill>
                <a:blip r:embed="rId4"/>
                <a:stretch>
                  <a:fillRect l="-297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017AA0-A3D2-F223-BE55-787374EBD1DD}"/>
                  </a:ext>
                </a:extLst>
              </p:cNvPr>
              <p:cNvSpPr txBox="1"/>
              <p:nvPr/>
            </p:nvSpPr>
            <p:spPr>
              <a:xfrm>
                <a:off x="8162518" y="5312665"/>
                <a:ext cx="2393540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장애인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0017AA0-A3D2-F223-BE55-787374EBD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518" y="5312665"/>
                <a:ext cx="2393540" cy="343556"/>
              </a:xfrm>
              <a:prstGeom prst="rect">
                <a:avLst/>
              </a:prstGeom>
              <a:blipFill>
                <a:blip r:embed="rId5"/>
                <a:stretch>
                  <a:fillRect l="-2799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17C8B50-3AA6-38A3-8398-69C11926FDB1}"/>
                  </a:ext>
                </a:extLst>
              </p:cNvPr>
              <p:cNvSpPr txBox="1"/>
              <p:nvPr/>
            </p:nvSpPr>
            <p:spPr>
              <a:xfrm>
                <a:off x="6979919" y="6077612"/>
                <a:ext cx="4134745" cy="2999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영유아비율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노인비율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장애인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0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0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F17C8B50-3AA6-38A3-8398-69C11926F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9919" y="6077612"/>
                <a:ext cx="4134745" cy="299954"/>
              </a:xfrm>
              <a:prstGeom prst="rect">
                <a:avLst/>
              </a:prstGeom>
              <a:blipFill>
                <a:blip r:embed="rId6"/>
                <a:stretch>
                  <a:fillRect l="-442" t="-6122" r="-147" b="-1428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91CB178-5BD3-DA92-9470-6BB4CF51E5FB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814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ECA51A-3F09-502D-5387-2E99069A0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D2DD5BB4-C325-1E11-92EB-01550A627094}"/>
              </a:ext>
            </a:extLst>
          </p:cNvPr>
          <p:cNvSpPr/>
          <p:nvPr/>
        </p:nvSpPr>
        <p:spPr bwMode="auto">
          <a:xfrm>
            <a:off x="3695163" y="3104124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D99A42-6195-62BC-6ECA-362C551BE8D6}"/>
              </a:ext>
            </a:extLst>
          </p:cNvPr>
          <p:cNvGrpSpPr/>
          <p:nvPr/>
        </p:nvGrpSpPr>
        <p:grpSpPr>
          <a:xfrm>
            <a:off x="495499" y="862127"/>
            <a:ext cx="9729156" cy="1016465"/>
            <a:chOff x="495499" y="862127"/>
            <a:chExt cx="9729156" cy="10164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7E4464C-3DC1-C087-EB9F-66CAD586067B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건강적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취약성은 만성질환자 비율과 과거 기후질환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진단자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건강적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취약성 내 만성질환자 비율과 과거 기후질환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진단자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비율에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B52C789B-C999-1795-85F7-F4AE299A768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EA291EA-5200-CDF0-126A-0D0541EF22D9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D153C8F4-9311-5DBE-28D7-4488CC3FE4D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AA667997-BF11-DC85-2375-3CC22B46100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7C16DBF2-FC7A-E13C-37A0-2DBA264E305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B2218B94-1B19-9603-2256-CDDD7088C83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9E990AB6-9636-CB85-48BE-651F271215B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9DB7291-5AEA-9FBE-A4D1-A22B3A695FE8}"/>
              </a:ext>
            </a:extLst>
          </p:cNvPr>
          <p:cNvSpPr/>
          <p:nvPr/>
        </p:nvSpPr>
        <p:spPr bwMode="auto">
          <a:xfrm>
            <a:off x="552628" y="3104124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3398C5-A623-56AF-7EC4-3E194248B387}"/>
              </a:ext>
            </a:extLst>
          </p:cNvPr>
          <p:cNvSpPr txBox="1"/>
          <p:nvPr/>
        </p:nvSpPr>
        <p:spPr>
          <a:xfrm>
            <a:off x="611674" y="3196457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건강적 취약성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90C5933-BEB4-6F95-B3A9-0633B67977B9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08BF214-0B19-864C-FA8E-6E5DCC8CD7DA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만성질환자 비율과 과거 기후질환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진단자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비율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건강적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취약성을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27CF690F-13A8-2AA3-4F09-18C5D9A1DE91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051F5F0-E8A3-8370-2754-F6209079AFF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5E56317A-1D34-AC2F-9D9B-9843DDE7780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6EE78371-374B-AF54-0A01-54E209CEFFE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EE157630-9517-212C-0278-7E75C14620D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442880E5-14C6-7E12-7603-630B9298A86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BF78D27E-2147-D4D5-F70E-A8959147C09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A83BCA7-5A70-6776-86EF-9181D22830FF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826889"/>
          <a:ext cx="11080307" cy="2600160"/>
        </p:xfrm>
        <a:graphic>
          <a:graphicData uri="http://schemas.openxmlformats.org/drawingml/2006/table">
            <a:tbl>
              <a:tblPr firstRow="1" bandRow="1"/>
              <a:tblGrid>
                <a:gridCol w="114663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28117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57962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6144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고혈압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당뇨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심혈관계 등 만성질환을 가진 인구의 비율</a:t>
                      </a:r>
                    </a:p>
                    <a:p>
                      <a:pPr fontAlgn="ctr"/>
                      <a:r>
                        <a:rPr lang="ko-KR" altLang="en-US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고온 또는 저온에 대한 신체 반응이 취약하며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기후로 인한 건강 악화 가능성이 큼</a:t>
                      </a:r>
                      <a:r>
                        <a:rPr lang="en-US" altLang="ko-KR" sz="1200" b="0" dirty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만성질환자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보험공단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열사병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열탈진 등 기후 관련 질환으로 의료기관 진단을 받은 인구의 비율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이미 기후 위험에 의해 영향을 받은 이력이 있어 재노출 시 건강 위협 가능성이 높음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과거 기후질환 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진단자비율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국민건강</a:t>
                      </a:r>
                      <a:endParaRPr kumimoji="0" lang="en-US" altLang="ko-KR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보험공단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391972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건강적</a:t>
                      </a: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만성질환자 비율과 과거 기후질환 진단자 비율에 대한 점수를 종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339848A-FA4C-50AC-E606-3275B3692CB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2276A5-4B7F-9323-0AB2-4CFFA2988113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건강적 취약인구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975C-76DB-54FC-A2B8-ED4ED1CBBEA7}"/>
                  </a:ext>
                </a:extLst>
              </p:cNvPr>
              <p:cNvSpPr txBox="1"/>
              <p:nvPr/>
            </p:nvSpPr>
            <p:spPr>
              <a:xfrm>
                <a:off x="3205901" y="3212065"/>
                <a:ext cx="8329501" cy="4210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만성질환자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과거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기후질환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진단자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19B975C-76DB-54FC-A2B8-ED4ED1CBBE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901" y="3212065"/>
                <a:ext cx="8329501" cy="421013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9A93FB-A5D3-969F-FD78-ECB5B0687F3D}"/>
                  </a:ext>
                </a:extLst>
              </p:cNvPr>
              <p:cNvSpPr txBox="1"/>
              <p:nvPr/>
            </p:nvSpPr>
            <p:spPr>
              <a:xfrm>
                <a:off x="7753030" y="4437692"/>
                <a:ext cx="2412776" cy="344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만성질환자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89A93FB-A5D3-969F-FD78-ECB5B0687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3030" y="4437692"/>
                <a:ext cx="2412776" cy="344774"/>
              </a:xfrm>
              <a:prstGeom prst="rect">
                <a:avLst/>
              </a:prstGeom>
              <a:blipFill>
                <a:blip r:embed="rId3"/>
                <a:stretch>
                  <a:fillRect l="-1263" t="-7018" b="-2105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0D3F07-536D-602E-DDA2-AA02D754F00F}"/>
                  </a:ext>
                </a:extLst>
              </p:cNvPr>
              <p:cNvSpPr txBox="1"/>
              <p:nvPr/>
            </p:nvSpPr>
            <p:spPr>
              <a:xfrm>
                <a:off x="7469298" y="5244309"/>
                <a:ext cx="2980239" cy="344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과거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기후질환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진단자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60D3F07-536D-602E-DDA2-AA02D754F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298" y="5244309"/>
                <a:ext cx="2980239" cy="344774"/>
              </a:xfrm>
              <a:prstGeom prst="rect">
                <a:avLst/>
              </a:prstGeom>
              <a:blipFill>
                <a:blip r:embed="rId4"/>
                <a:stretch>
                  <a:fillRect l="-818" t="-5263" b="-228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A2C5F1-F891-9736-AEC4-28479DA620B4}"/>
                  </a:ext>
                </a:extLst>
              </p:cNvPr>
              <p:cNvSpPr txBox="1"/>
              <p:nvPr/>
            </p:nvSpPr>
            <p:spPr>
              <a:xfrm>
                <a:off x="6412821" y="5964509"/>
                <a:ext cx="4573483" cy="33086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1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 </m:t>
                      </m:r>
                      <m:f>
                        <m:fPr>
                          <m:ctrlP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만성질환자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과거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기후질환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진단자</m:t>
                          </m:r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비율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1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1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1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1A2C5F1-F891-9736-AEC4-28479DA62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2821" y="5964509"/>
                <a:ext cx="4573483" cy="330860"/>
              </a:xfrm>
              <a:prstGeom prst="rect">
                <a:avLst/>
              </a:prstGeom>
              <a:blipFill>
                <a:blip r:embed="rId5"/>
                <a:stretch>
                  <a:fillRect t="-5455" r="-267" b="-1090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8DBE81E2-8230-2BDC-CA9E-81F5FEC9433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7015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55D2DE-BA2F-4260-4985-17865AFFAE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86B922-16BE-3CF9-381C-1AA9E3AC8EE5}"/>
              </a:ext>
            </a:extLst>
          </p:cNvPr>
          <p:cNvSpPr/>
          <p:nvPr/>
        </p:nvSpPr>
        <p:spPr bwMode="auto">
          <a:xfrm>
            <a:off x="3695163" y="3135336"/>
            <a:ext cx="7885163" cy="572103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3B4C0DE-65E0-E16A-1248-9CBA896C498A}"/>
              </a:ext>
            </a:extLst>
          </p:cNvPr>
          <p:cNvGrpSpPr/>
          <p:nvPr/>
        </p:nvGrpSpPr>
        <p:grpSpPr>
          <a:xfrm>
            <a:off x="495499" y="862127"/>
            <a:ext cx="9729156" cy="1016465"/>
            <a:chOff x="495499" y="862127"/>
            <a:chExt cx="9729156" cy="101646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53BD59-4D9C-B775-A4B7-BDD91D33CE61}"/>
                </a:ext>
              </a:extLst>
            </p:cNvPr>
            <p:cNvSpPr txBox="1"/>
            <p:nvPr/>
          </p:nvSpPr>
          <p:spPr>
            <a:xfrm>
              <a:off x="554229" y="1273298"/>
              <a:ext cx="9670426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경제적 취약성은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평균월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소득과 저소득층 인구 비율을 종합하여 평가한 지표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경제적 취약성 내 평균 월 소득과 저소득층 인구 비율에 대한 평가가 우선적으로 이루어짐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A3CB9BF5-6414-3AD0-BD65-0E90A2E3E322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FD040B6-CC1C-5AA9-C6A1-16ABAE52EA5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276758AF-F5BD-7477-C714-4D5D9FAF3F0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5B87CF97-5908-CFB9-1AED-AF859A7C11E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797A0417-03D8-5359-264F-F8AC6DB73D7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4B25CC97-91E2-655E-FB08-0332925BD80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3D18AE55-B8CF-FF14-E6EF-039ACFB2588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B8D57077-851C-0EBC-2532-433F4300D5A3}"/>
              </a:ext>
            </a:extLst>
          </p:cNvPr>
          <p:cNvSpPr/>
          <p:nvPr/>
        </p:nvSpPr>
        <p:spPr bwMode="auto">
          <a:xfrm>
            <a:off x="552628" y="3135336"/>
            <a:ext cx="2941198" cy="572103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 w="508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FE1899-F158-D542-26C2-6268F6CF3ED9}"/>
              </a:ext>
            </a:extLst>
          </p:cNvPr>
          <p:cNvSpPr txBox="1"/>
          <p:nvPr/>
        </p:nvSpPr>
        <p:spPr>
          <a:xfrm>
            <a:off x="611674" y="3227669"/>
            <a:ext cx="2899682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-120" normalizeH="0" baseline="0" noProof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경제적 취약성</a:t>
            </a:r>
            <a:endParaRPr kumimoji="0" lang="ko-KR" altLang="en-US" sz="18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34D834A-44AC-6F4C-72D3-A0962B3D95FC}"/>
              </a:ext>
            </a:extLst>
          </p:cNvPr>
          <p:cNvGrpSpPr/>
          <p:nvPr/>
        </p:nvGrpSpPr>
        <p:grpSpPr>
          <a:xfrm>
            <a:off x="495499" y="1978467"/>
            <a:ext cx="10821684" cy="1029768"/>
            <a:chOff x="495499" y="2541288"/>
            <a:chExt cx="10821684" cy="1029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3F5CE66-FFCA-05FA-85C4-172CC1C1083A}"/>
                </a:ext>
              </a:extLst>
            </p:cNvPr>
            <p:cNvSpPr txBox="1"/>
            <p:nvPr/>
          </p:nvSpPr>
          <p:spPr>
            <a:xfrm>
              <a:off x="554229" y="2934984"/>
              <a:ext cx="10762954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평균 월 소득과 저소득층 인구 비율 평가지표를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0~1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범위로 정규화 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계산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 점수를 합산한 총점을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나누어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경제적 취약성을 평가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값이 낮을수록 취약성이 더 높음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DAA889B2-A04C-EF59-8EBD-3B0CDDC467E3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EA98A9-90CC-B20A-9716-C21F27DA91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39DE6FF7-7C02-08F2-A8A7-EA0A739E41A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17567DB-93C0-6AE2-BBAC-9603DED9E1B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8982B664-67DA-6A52-1D39-24385F00EBE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639BE451-8085-B8D5-754A-7715F52540D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4" name="화살표: 갈매기형 수장 13">
                  <a:extLst>
                    <a:ext uri="{FF2B5EF4-FFF2-40B4-BE49-F238E27FC236}">
                      <a16:creationId xmlns:a16="http://schemas.microsoft.com/office/drawing/2014/main" id="{56D085C0-B43D-D491-C329-EE4D0F554F2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1A5BE28-8D0D-B002-35FE-5E52DC3913A0}"/>
              </a:ext>
            </a:extLst>
          </p:cNvPr>
          <p:cNvGraphicFramePr>
            <a:graphicFrameLocks noGrp="1"/>
          </p:cNvGraphicFramePr>
          <p:nvPr/>
        </p:nvGraphicFramePr>
        <p:xfrm>
          <a:off x="552628" y="3902964"/>
          <a:ext cx="11080307" cy="2380738"/>
        </p:xfrm>
        <a:graphic>
          <a:graphicData uri="http://schemas.openxmlformats.org/drawingml/2006/table">
            <a:tbl>
              <a:tblPr firstRow="1" bandRow="1"/>
              <a:tblGrid>
                <a:gridCol w="1146632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154680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845820">
                  <a:extLst>
                    <a:ext uri="{9D8B030D-6E8A-4147-A177-3AD203B41FA5}">
                      <a16:colId xmlns:a16="http://schemas.microsoft.com/office/drawing/2014/main" val="49115492"/>
                    </a:ext>
                  </a:extLst>
                </a:gridCol>
                <a:gridCol w="4206240">
                  <a:extLst>
                    <a:ext uri="{9D8B030D-6E8A-4147-A177-3AD203B41FA5}">
                      <a16:colId xmlns:a16="http://schemas.microsoft.com/office/drawing/2014/main" val="1062921363"/>
                    </a:ext>
                  </a:extLst>
                </a:gridCol>
                <a:gridCol w="614415">
                  <a:extLst>
                    <a:ext uri="{9D8B030D-6E8A-4147-A177-3AD203B41FA5}">
                      <a16:colId xmlns:a16="http://schemas.microsoft.com/office/drawing/2014/main" val="274985354"/>
                    </a:ext>
                  </a:extLst>
                </a:gridCol>
              </a:tblGrid>
              <a:tr h="25015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취약성 분류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활용 데이터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데이터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출처</a:t>
                      </a:r>
                      <a:r>
                        <a:rPr lang="en-US" altLang="ko-KR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 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분석 방법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3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점수</a:t>
                      </a:r>
                      <a:endParaRPr lang="ko-KR" altLang="en-US" sz="13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 월소득  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해당 지역의 평균 가구의 월소득 수준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에어컨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난방기 등 기후 대응 수단 확보와 주거 환경 개선에 제약이 있음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 월소득 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en-US" altLang="ko-KR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8767166"/>
                  </a:ext>
                </a:extLst>
              </a:tr>
              <a:tr h="54668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저소득층 </a:t>
                      </a:r>
                      <a:endParaRPr lang="en-US" altLang="ko-KR" sz="13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ko-KR" altLang="en-US" sz="13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 비율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연소득이 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천만 원 이하인 인구가 전체 인구에서 차지하는 비율</a:t>
                      </a:r>
                    </a:p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이유</a:t>
                      </a:r>
                      <a:r>
                        <a:rPr lang="en-US" altLang="ko-KR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저소득층은 기후 위기에 대응하기 위한 자원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서비스 접근성이 낮아 위험 노출 가능성이 높음</a:t>
                      </a:r>
                      <a:r>
                        <a:rPr lang="en-US" altLang="ko-KR" sz="1200" b="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.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연소득이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천만 원 이하 인구 비율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신용평가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2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  <a:endParaRPr lang="ko-KR" altLang="en-US" sz="1300" kern="1200" noProof="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624377"/>
                  </a:ext>
                </a:extLst>
              </a:tr>
              <a:tr h="609688"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경제적</a:t>
                      </a:r>
                      <a:r>
                        <a:rPr lang="en-US" altLang="ko-KR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3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취약성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ko-KR" altLang="en-US" sz="1200" b="1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정의</a:t>
                      </a:r>
                      <a:r>
                        <a:rPr lang="en-US" altLang="ko-KR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평균 월 소득과 저소득층 인구 비율에 대한 점수를 종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합한 점수 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값이 낮을수록 취약성이 더 높음</a:t>
                      </a:r>
                      <a:r>
                        <a:rPr lang="en-US" altLang="ko-KR" sz="1200" kern="1200"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en-US" altLang="ko-KR" sz="1200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9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300" kern="1200" noProof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909637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ED0544-EB73-6F46-A794-B2835157313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4000F7-B3BF-6357-79D7-ADC9F96BED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경제적 취약인구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A4C02-9952-3470-0AD6-F97E882878B1}"/>
                  </a:ext>
                </a:extLst>
              </p:cNvPr>
              <p:cNvSpPr txBox="1"/>
              <p:nvPr/>
            </p:nvSpPr>
            <p:spPr>
              <a:xfrm>
                <a:off x="3880755" y="3211629"/>
                <a:ext cx="7619236" cy="4235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경기천년제목 Light" panose="02020403020101020101" pitchFamily="18" charset="-127"/>
                          <a:cs typeface="+mn-cs"/>
                        </a:rPr>
                        <m:t>= 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평균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저소득층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6A4C02-9952-3470-0AD6-F97E882878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0755" y="3211629"/>
                <a:ext cx="7619236" cy="423577"/>
              </a:xfrm>
              <a:prstGeom prst="rect">
                <a:avLst/>
              </a:prstGeom>
              <a:blipFill>
                <a:blip r:embed="rId2"/>
                <a:stretch>
                  <a:fillRect t="-5797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AE5B23-FC07-1BFF-3AA7-AFFA61BD3F52}"/>
                  </a:ext>
                </a:extLst>
              </p:cNvPr>
              <p:cNvSpPr txBox="1"/>
              <p:nvPr/>
            </p:nvSpPr>
            <p:spPr>
              <a:xfrm>
                <a:off x="7741086" y="4319288"/>
                <a:ext cx="2344808" cy="3856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∙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또는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행정동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전체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합계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∙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또는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행정동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전체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인구수</m:t>
                          </m:r>
                        </m:den>
                      </m:f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9AE5B23-FC07-1BFF-3AA7-AFFA61BD3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1086" y="4319288"/>
                <a:ext cx="2344808" cy="385683"/>
              </a:xfrm>
              <a:prstGeom prst="rect">
                <a:avLst/>
              </a:prstGeom>
              <a:blipFill>
                <a:blip r:embed="rId3"/>
                <a:stretch>
                  <a:fillRect l="-1558" t="-6349" r="-260" b="-190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B4E360-C74C-AEF3-6FC2-E27954FFCFB6}"/>
                  </a:ext>
                </a:extLst>
              </p:cNvPr>
              <p:cNvSpPr txBox="1"/>
              <p:nvPr/>
            </p:nvSpPr>
            <p:spPr>
              <a:xfrm>
                <a:off x="7606990" y="5077611"/>
                <a:ext cx="3217484" cy="3435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연소득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2000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만원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이하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</m:num>
                      <m:den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시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∙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군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또는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행정동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 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전체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인구</m:t>
                        </m:r>
                        <m:r>
                          <a:rPr kumimoji="0" lang="en-US" altLang="ko-KR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 </m:t>
                        </m:r>
                        <m:r>
                          <a:rPr kumimoji="0" lang="ko-KR" altLang="en-US" sz="1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경기천년제목 Light" panose="02020403020101020101" pitchFamily="18" charset="-127"/>
                            <a:cs typeface="+mn-cs"/>
                          </a:rPr>
                          <m:t>수</m:t>
                        </m:r>
                      </m:den>
                    </m:f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경기천년제목 Light" panose="02020403020101020101" pitchFamily="18" charset="-127"/>
                        <a:cs typeface="+mn-cs"/>
                      </a:rPr>
                      <m:t> </m:t>
                    </m:r>
                    <m:r>
                      <a:rPr kumimoji="0" lang="en-US" altLang="ko-KR" sz="12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×100</m:t>
                    </m:r>
                  </m:oMath>
                </a14:m>
                <a:r>
                  <a:rPr kumimoji="0" lang="ko-KR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1BB4E360-C74C-AEF3-6FC2-E27954FFC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6990" y="5077611"/>
                <a:ext cx="3217484" cy="343556"/>
              </a:xfrm>
              <a:prstGeom prst="rect">
                <a:avLst/>
              </a:prstGeom>
              <a:blipFill>
                <a:blip r:embed="rId4"/>
                <a:stretch>
                  <a:fillRect l="-2083" t="-892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173B45-4360-3823-A6D9-797F64D79D55}"/>
                  </a:ext>
                </a:extLst>
              </p:cNvPr>
              <p:cNvSpPr txBox="1"/>
              <p:nvPr/>
            </p:nvSpPr>
            <p:spPr>
              <a:xfrm>
                <a:off x="6859900" y="5793807"/>
                <a:ext cx="3817620" cy="3630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평균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월소득의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저소득층</m:t>
                          </m:r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인구비율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의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정규화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점수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경기천년제목 Light" panose="02020403020101020101" pitchFamily="18" charset="-127"/>
                              <a:ea typeface="경기천년제목 Light" panose="02020403020101020101" pitchFamily="18" charset="-127"/>
                              <a:cs typeface="+mn-cs"/>
                            </a:rPr>
                            <m:t>)</m:t>
                          </m:r>
                          <m:r>
                            <a:rPr kumimoji="0" lang="en-US" altLang="ko-KR" sz="1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kumimoji="0" lang="en-US" altLang="ko-KR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100</m:t>
                          </m:r>
                        </m:num>
                        <m:den>
                          <m:r>
                            <a:rPr kumimoji="0" lang="en-US" altLang="ko-KR" sz="12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경기천년제목 Light" panose="02020403020101020101" pitchFamily="18" charset="-127"/>
                              <a:cs typeface="+mn-cs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73173B45-4360-3823-A6D9-797F64D79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9900" y="5793807"/>
                <a:ext cx="3817620" cy="363048"/>
              </a:xfrm>
              <a:prstGeom prst="rect">
                <a:avLst/>
              </a:prstGeom>
              <a:blipFill>
                <a:blip r:embed="rId5"/>
                <a:stretch>
                  <a:fillRect l="-1914" t="-5000" r="-9250" b="-1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3E095E5-D66D-1910-B83C-391830CFA374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2943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2CD20C-8EB7-D9C9-0B8D-B06E57CFC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B44854-11CB-BA98-F4F9-87F999653740}"/>
              </a:ext>
            </a:extLst>
          </p:cNvPr>
          <p:cNvSpPr txBox="1"/>
          <p:nvPr/>
        </p:nvSpPr>
        <p:spPr>
          <a:xfrm>
            <a:off x="3848430" y="2634915"/>
            <a:ext cx="4495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그린인프라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생태계서비스 평가</a:t>
            </a:r>
          </a:p>
        </p:txBody>
      </p:sp>
    </p:spTree>
    <p:extLst>
      <p:ext uri="{BB962C8B-B14F-4D97-AF65-F5344CB8AC3E}">
        <p14:creationId xmlns:p14="http://schemas.microsoft.com/office/powerpoint/2010/main" val="32325474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94AF-6AEE-CD87-2D1A-EA48E0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08183757-E2CE-29BD-F7B3-4BBD0C5D2D72}"/>
              </a:ext>
            </a:extLst>
          </p:cNvPr>
          <p:cNvGrpSpPr/>
          <p:nvPr/>
        </p:nvGrpSpPr>
        <p:grpSpPr>
          <a:xfrm>
            <a:off x="6935911" y="1780543"/>
            <a:ext cx="4801453" cy="3657861"/>
            <a:chOff x="6803207" y="1884246"/>
            <a:chExt cx="4801453" cy="365786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1B117E72-BC50-3DCF-340F-60C641C9F31D}"/>
                </a:ext>
              </a:extLst>
            </p:cNvPr>
            <p:cNvGrpSpPr/>
            <p:nvPr/>
          </p:nvGrpSpPr>
          <p:grpSpPr>
            <a:xfrm>
              <a:off x="8010527" y="1884246"/>
              <a:ext cx="3568158" cy="729582"/>
              <a:chOff x="7813676" y="2064263"/>
              <a:chExt cx="3568158" cy="729582"/>
            </a:xfrm>
          </p:grpSpPr>
          <p:sp>
            <p:nvSpPr>
              <p:cNvPr id="72" name="사각형: 둥근 모서리 71">
                <a:extLst>
                  <a:ext uri="{FF2B5EF4-FFF2-40B4-BE49-F238E27FC236}">
                    <a16:creationId xmlns:a16="http://schemas.microsoft.com/office/drawing/2014/main" id="{7B3585E6-D6D8-8E6F-31DC-B6C5C24D4FE5}"/>
                  </a:ext>
                </a:extLst>
              </p:cNvPr>
              <p:cNvSpPr/>
              <p:nvPr/>
            </p:nvSpPr>
            <p:spPr>
              <a:xfrm>
                <a:off x="7813676" y="2064263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6AD704FD-3A2B-0A77-F0F5-F0886505FB1C}"/>
                  </a:ext>
                </a:extLst>
              </p:cNvPr>
              <p:cNvSpPr/>
              <p:nvPr/>
            </p:nvSpPr>
            <p:spPr>
              <a:xfrm>
                <a:off x="7901094" y="2146782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4" name="타원 73">
                <a:extLst>
                  <a:ext uri="{FF2B5EF4-FFF2-40B4-BE49-F238E27FC236}">
                    <a16:creationId xmlns:a16="http://schemas.microsoft.com/office/drawing/2014/main" id="{99817F45-9B26-9A90-36F1-A448433C5426}"/>
                  </a:ext>
                </a:extLst>
              </p:cNvPr>
              <p:cNvSpPr/>
              <p:nvPr/>
            </p:nvSpPr>
            <p:spPr>
              <a:xfrm>
                <a:off x="7956443" y="2202131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0B2DE4D8-E24C-FF4E-EC6A-7E22E1873017}"/>
                  </a:ext>
                </a:extLst>
              </p:cNvPr>
              <p:cNvSpPr/>
              <p:nvPr/>
            </p:nvSpPr>
            <p:spPr>
              <a:xfrm>
                <a:off x="7844488" y="2090176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4A438D3-A9AE-B659-9E53-426D21DFAF25}"/>
                </a:ext>
              </a:extLst>
            </p:cNvPr>
            <p:cNvGrpSpPr/>
            <p:nvPr/>
          </p:nvGrpSpPr>
          <p:grpSpPr>
            <a:xfrm>
              <a:off x="8010527" y="2807796"/>
              <a:ext cx="3568158" cy="729582"/>
              <a:chOff x="7813676" y="2936281"/>
              <a:chExt cx="3568158" cy="729582"/>
            </a:xfrm>
          </p:grpSpPr>
          <p:sp>
            <p:nvSpPr>
              <p:cNvPr id="68" name="사각형: 둥근 모서리 67">
                <a:extLst>
                  <a:ext uri="{FF2B5EF4-FFF2-40B4-BE49-F238E27FC236}">
                    <a16:creationId xmlns:a16="http://schemas.microsoft.com/office/drawing/2014/main" id="{70924020-9B70-EBD1-D818-CB01977B9970}"/>
                  </a:ext>
                </a:extLst>
              </p:cNvPr>
              <p:cNvSpPr/>
              <p:nvPr/>
            </p:nvSpPr>
            <p:spPr>
              <a:xfrm>
                <a:off x="7813676" y="2936281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D70C3EB4-DA2F-CEB4-7A72-4B8949C92F64}"/>
                  </a:ext>
                </a:extLst>
              </p:cNvPr>
              <p:cNvSpPr/>
              <p:nvPr/>
            </p:nvSpPr>
            <p:spPr>
              <a:xfrm>
                <a:off x="7901094" y="3018800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63F34DDC-F229-5791-502D-9134F7D04288}"/>
                  </a:ext>
                </a:extLst>
              </p:cNvPr>
              <p:cNvSpPr/>
              <p:nvPr/>
            </p:nvSpPr>
            <p:spPr>
              <a:xfrm>
                <a:off x="7956443" y="3074149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188BC4F9-64D3-5E02-EA4C-38DE1A871FC7}"/>
                  </a:ext>
                </a:extLst>
              </p:cNvPr>
              <p:cNvSpPr/>
              <p:nvPr/>
            </p:nvSpPr>
            <p:spPr>
              <a:xfrm>
                <a:off x="7844488" y="2962194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94928BE-A1B8-BABE-C94A-D6366A254B30}"/>
                </a:ext>
              </a:extLst>
            </p:cNvPr>
            <p:cNvGrpSpPr/>
            <p:nvPr/>
          </p:nvGrpSpPr>
          <p:grpSpPr>
            <a:xfrm>
              <a:off x="8010527" y="3730785"/>
              <a:ext cx="3568158" cy="729582"/>
              <a:chOff x="7813676" y="3797786"/>
              <a:chExt cx="3568158" cy="729582"/>
            </a:xfrm>
          </p:grpSpPr>
          <p:sp>
            <p:nvSpPr>
              <p:cNvPr id="64" name="사각형: 둥근 모서리 63">
                <a:extLst>
                  <a:ext uri="{FF2B5EF4-FFF2-40B4-BE49-F238E27FC236}">
                    <a16:creationId xmlns:a16="http://schemas.microsoft.com/office/drawing/2014/main" id="{AD431531-A055-5E3E-60B0-62D2A2926B3B}"/>
                  </a:ext>
                </a:extLst>
              </p:cNvPr>
              <p:cNvSpPr/>
              <p:nvPr/>
            </p:nvSpPr>
            <p:spPr>
              <a:xfrm>
                <a:off x="7813676" y="3797786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977482BF-78BE-3E40-7B62-9FCFDF8513CC}"/>
                  </a:ext>
                </a:extLst>
              </p:cNvPr>
              <p:cNvSpPr/>
              <p:nvPr/>
            </p:nvSpPr>
            <p:spPr>
              <a:xfrm>
                <a:off x="7895528" y="3880305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1FE39430-83CB-A389-51FC-070140CAF154}"/>
                  </a:ext>
                </a:extLst>
              </p:cNvPr>
              <p:cNvSpPr/>
              <p:nvPr/>
            </p:nvSpPr>
            <p:spPr>
              <a:xfrm>
                <a:off x="7950877" y="3935654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7" name="타원 66">
                <a:extLst>
                  <a:ext uri="{FF2B5EF4-FFF2-40B4-BE49-F238E27FC236}">
                    <a16:creationId xmlns:a16="http://schemas.microsoft.com/office/drawing/2014/main" id="{C635AD88-E397-5034-F0C9-3A1A7FDFF859}"/>
                  </a:ext>
                </a:extLst>
              </p:cNvPr>
              <p:cNvSpPr/>
              <p:nvPr/>
            </p:nvSpPr>
            <p:spPr>
              <a:xfrm>
                <a:off x="7844488" y="3823699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44FF8AB7-A3EA-B3A5-4D74-C42FE94EAA97}"/>
                </a:ext>
              </a:extLst>
            </p:cNvPr>
            <p:cNvGrpSpPr/>
            <p:nvPr/>
          </p:nvGrpSpPr>
          <p:grpSpPr>
            <a:xfrm>
              <a:off x="8010527" y="4812525"/>
              <a:ext cx="3568158" cy="729582"/>
              <a:chOff x="7813676" y="4665947"/>
              <a:chExt cx="3568158" cy="729582"/>
            </a:xfrm>
          </p:grpSpPr>
          <p:sp>
            <p:nvSpPr>
              <p:cNvPr id="60" name="사각형: 둥근 모서리 59">
                <a:extLst>
                  <a:ext uri="{FF2B5EF4-FFF2-40B4-BE49-F238E27FC236}">
                    <a16:creationId xmlns:a16="http://schemas.microsoft.com/office/drawing/2014/main" id="{17786CB5-DE65-AF5E-05B6-8ADC19C720B4}"/>
                  </a:ext>
                </a:extLst>
              </p:cNvPr>
              <p:cNvSpPr/>
              <p:nvPr/>
            </p:nvSpPr>
            <p:spPr>
              <a:xfrm>
                <a:off x="7813676" y="4665947"/>
                <a:ext cx="3568158" cy="729582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DF82A4A9-3BBD-6546-C88C-F47959FC5EF0}"/>
                  </a:ext>
                </a:extLst>
              </p:cNvPr>
              <p:cNvSpPr/>
              <p:nvPr/>
            </p:nvSpPr>
            <p:spPr>
              <a:xfrm>
                <a:off x="7895528" y="4748466"/>
                <a:ext cx="564544" cy="564544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84C582FE-FE8B-0686-E0E3-E5E190AE3E1A}"/>
                  </a:ext>
                </a:extLst>
              </p:cNvPr>
              <p:cNvSpPr/>
              <p:nvPr/>
            </p:nvSpPr>
            <p:spPr>
              <a:xfrm>
                <a:off x="7950877" y="4803815"/>
                <a:ext cx="453846" cy="45384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46E216D1-DB1F-1ECC-9451-1891B1379CE9}"/>
                  </a:ext>
                </a:extLst>
              </p:cNvPr>
              <p:cNvSpPr/>
              <p:nvPr/>
            </p:nvSpPr>
            <p:spPr>
              <a:xfrm>
                <a:off x="7844488" y="4691860"/>
                <a:ext cx="677756" cy="677756"/>
              </a:xfrm>
              <a:prstGeom prst="ellipse">
                <a:avLst/>
              </a:prstGeom>
              <a:noFill/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9D4710-3D4D-7C3F-B36A-61BC0789DC27}"/>
                </a:ext>
              </a:extLst>
            </p:cNvPr>
            <p:cNvSpPr txBox="1"/>
            <p:nvPr/>
          </p:nvSpPr>
          <p:spPr>
            <a:xfrm>
              <a:off x="8745070" y="1910720"/>
              <a:ext cx="1904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정규화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(Min-Max Scaling)</a:t>
              </a: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36CE7A-BEC1-8C3C-5E16-C3F9F26DE4F4}"/>
                </a:ext>
              </a:extLst>
            </p:cNvPr>
            <p:cNvSpPr txBox="1"/>
            <p:nvPr/>
          </p:nvSpPr>
          <p:spPr>
            <a:xfrm>
              <a:off x="8745070" y="2839752"/>
              <a:ext cx="13244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지표별 가중치 적용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97E2BDD-53A5-3E29-1168-FFB94C5F9BDB}"/>
                </a:ext>
              </a:extLst>
            </p:cNvPr>
            <p:cNvSpPr txBox="1"/>
            <p:nvPr/>
          </p:nvSpPr>
          <p:spPr>
            <a:xfrm>
              <a:off x="8745070" y="3762741"/>
              <a:ext cx="21162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서비스별 점수 합산 및 총점 산출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E4CF7EF-2F01-678B-8CD7-B027D6BBF88E}"/>
                </a:ext>
              </a:extLst>
            </p:cNvPr>
            <p:cNvSpPr txBox="1"/>
            <p:nvPr/>
          </p:nvSpPr>
          <p:spPr>
            <a:xfrm>
              <a:off x="8745070" y="4854410"/>
              <a:ext cx="22733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평가 결과</a:t>
              </a:r>
              <a:r>
                <a:rPr kumimoji="0" lang="en-US" altLang="ko-K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x</a:t>
              </a:r>
              <a:r>
                <a:rPr kumimoji="0" lang="ko-KR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생태계서비스 화폐 단가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1127BB4-DB35-2B46-40FA-2CB08DB8E49D}"/>
                </a:ext>
              </a:extLst>
            </p:cNvPr>
            <p:cNvSpPr txBox="1"/>
            <p:nvPr/>
          </p:nvSpPr>
          <p:spPr>
            <a:xfrm>
              <a:off x="8774444" y="2181071"/>
              <a:ext cx="247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원 데이터를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값으로 변환해 지표 간 상대적 수준을 비교할 수 있도록 함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D730DF4-C25C-4857-16A4-8E41F5EA1778}"/>
                </a:ext>
              </a:extLst>
            </p:cNvPr>
            <p:cNvSpPr txBox="1"/>
            <p:nvPr/>
          </p:nvSpPr>
          <p:spPr>
            <a:xfrm>
              <a:off x="8774444" y="3110103"/>
              <a:ext cx="24747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서비스 유형의 총점이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점이 되도록 지표 수에 따라 가중치 부여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31BA237-F4B9-DC25-D7CF-51EBD7336549}"/>
                </a:ext>
              </a:extLst>
            </p:cNvPr>
            <p:cNvSpPr txBox="1"/>
            <p:nvPr/>
          </p:nvSpPr>
          <p:spPr>
            <a:xfrm>
              <a:off x="8774443" y="4028551"/>
              <a:ext cx="26365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정규화된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값에 가중치를 곱한 점수들을 유형별로 합산한 후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이를 모두 더해 총 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400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점 만점으로 산출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F84CFA1-1884-2029-2806-F52D58287DAF}"/>
                </a:ext>
              </a:extLst>
            </p:cNvPr>
            <p:cNvSpPr txBox="1"/>
            <p:nvPr/>
          </p:nvSpPr>
          <p:spPr>
            <a:xfrm>
              <a:off x="8774444" y="5124762"/>
              <a:ext cx="28302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화폐가치 분석은 공급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조절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문화서비스 중 일부 지표에 한해 수행되며</a:t>
              </a: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각 지표별로 설정된 단가를 곱함</a:t>
              </a: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053EC82E-CB85-31B5-061F-F0EDBB1A24F4}"/>
                </a:ext>
              </a:extLst>
            </p:cNvPr>
            <p:cNvSpPr/>
            <p:nvPr/>
          </p:nvSpPr>
          <p:spPr>
            <a:xfrm>
              <a:off x="6874334" y="2746344"/>
              <a:ext cx="837504" cy="83750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1855933-21B2-CD75-3B63-A829FC26914F}"/>
                </a:ext>
              </a:extLst>
            </p:cNvPr>
            <p:cNvSpPr/>
            <p:nvPr/>
          </p:nvSpPr>
          <p:spPr>
            <a:xfrm>
              <a:off x="6980932" y="2852942"/>
              <a:ext cx="624308" cy="62430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DB6D2802-F6CE-E61C-87BE-C45BF37AC7FD}"/>
                </a:ext>
              </a:extLst>
            </p:cNvPr>
            <p:cNvSpPr/>
            <p:nvPr/>
          </p:nvSpPr>
          <p:spPr>
            <a:xfrm>
              <a:off x="6835112" y="2707122"/>
              <a:ext cx="915948" cy="915948"/>
            </a:xfrm>
            <a:prstGeom prst="ellipse">
              <a:avLst/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51" name="연결선: 꺾임 50">
              <a:extLst>
                <a:ext uri="{FF2B5EF4-FFF2-40B4-BE49-F238E27FC236}">
                  <a16:creationId xmlns:a16="http://schemas.microsoft.com/office/drawing/2014/main" id="{E06D59D4-5BE0-B3FE-AF23-73C701E2F47C}"/>
                </a:ext>
              </a:extLst>
            </p:cNvPr>
            <p:cNvCxnSpPr>
              <a:cxnSpLocks/>
              <a:stCxn id="50" idx="0"/>
              <a:endCxn id="72" idx="1"/>
            </p:cNvCxnSpPr>
            <p:nvPr/>
          </p:nvCxnSpPr>
          <p:spPr>
            <a:xfrm rot="5400000" flipH="1" flipV="1">
              <a:off x="7422764" y="2119360"/>
              <a:ext cx="458085" cy="717441"/>
            </a:xfrm>
            <a:prstGeom prst="bentConnector2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2" name="연결선: 꺾임 51">
              <a:extLst>
                <a:ext uri="{FF2B5EF4-FFF2-40B4-BE49-F238E27FC236}">
                  <a16:creationId xmlns:a16="http://schemas.microsoft.com/office/drawing/2014/main" id="{11DEE43E-4AB2-D785-DFBF-0DF9EA1AE3D9}"/>
                </a:ext>
              </a:extLst>
            </p:cNvPr>
            <p:cNvCxnSpPr>
              <a:cxnSpLocks/>
              <a:stCxn id="50" idx="4"/>
              <a:endCxn id="64" idx="1"/>
            </p:cNvCxnSpPr>
            <p:nvPr/>
          </p:nvCxnSpPr>
          <p:spPr>
            <a:xfrm rot="16200000" flipH="1">
              <a:off x="7415553" y="3500602"/>
              <a:ext cx="472506" cy="717441"/>
            </a:xfrm>
            <a:prstGeom prst="bentConnector2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FADCB2C3-5318-6DDF-5C9B-EA5675AED3D0}"/>
                </a:ext>
              </a:extLst>
            </p:cNvPr>
            <p:cNvCxnSpPr>
              <a:cxnSpLocks/>
              <a:stCxn id="50" idx="6"/>
              <a:endCxn id="68" idx="1"/>
            </p:cNvCxnSpPr>
            <p:nvPr/>
          </p:nvCxnSpPr>
          <p:spPr>
            <a:xfrm>
              <a:off x="7751060" y="3165096"/>
              <a:ext cx="259467" cy="7491"/>
            </a:xfrm>
            <a:prstGeom prst="line">
              <a:avLst/>
            </a:prstGeom>
            <a:noFill/>
            <a:ln w="3175">
              <a:solidFill>
                <a:schemeClr val="tx1">
                  <a:lumMod val="50000"/>
                  <a:lumOff val="50000"/>
                </a:schemeClr>
              </a:solidFill>
              <a:prstDash val="lg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연결선: 꺾임 53">
              <a:extLst>
                <a:ext uri="{FF2B5EF4-FFF2-40B4-BE49-F238E27FC236}">
                  <a16:creationId xmlns:a16="http://schemas.microsoft.com/office/drawing/2014/main" id="{84C6D815-0011-4CDF-CEC6-9732FE1ECCB7}"/>
                </a:ext>
              </a:extLst>
            </p:cNvPr>
            <p:cNvCxnSpPr>
              <a:cxnSpLocks/>
              <a:stCxn id="50" idx="2"/>
              <a:endCxn id="60" idx="1"/>
            </p:cNvCxnSpPr>
            <p:nvPr/>
          </p:nvCxnSpPr>
          <p:spPr>
            <a:xfrm rot="10800000" flipH="1" flipV="1">
              <a:off x="6835111" y="3165096"/>
              <a:ext cx="1175415" cy="2012220"/>
            </a:xfrm>
            <a:prstGeom prst="bentConnector3">
              <a:avLst>
                <a:gd name="adj1" fmla="val -19448"/>
              </a:avLst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596B334-D11B-DF2B-DA31-D769BB40F1A1}"/>
                </a:ext>
              </a:extLst>
            </p:cNvPr>
            <p:cNvSpPr txBox="1"/>
            <p:nvPr/>
          </p:nvSpPr>
          <p:spPr>
            <a:xfrm>
              <a:off x="6803207" y="2971165"/>
              <a:ext cx="979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생태계서비스</a:t>
              </a:r>
              <a:endPara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가치평가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(</a:t>
              </a:r>
              <a:r>
                <a:rPr kumimoji="0" lang="ko-KR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점수화</a:t>
              </a:r>
              <a:r>
                <a:rPr kumimoji="0" lang="en-US" altLang="ko-K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경기천년제목 Bold" panose="02020803020101020101" pitchFamily="18" charset="-127"/>
                  <a:ea typeface="경기천년제목 Bold" panose="02020803020101020101" pitchFamily="18" charset="-127"/>
                  <a:cs typeface="+mn-cs"/>
                </a:rPr>
                <a:t>)</a:t>
              </a:r>
              <a:endPara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endParaRPr>
            </a:p>
          </p:txBody>
        </p:sp>
        <p:pic>
          <p:nvPicPr>
            <p:cNvPr id="56" name="그래픽 55">
              <a:extLst>
                <a:ext uri="{FF2B5EF4-FFF2-40B4-BE49-F238E27FC236}">
                  <a16:creationId xmlns:a16="http://schemas.microsoft.com/office/drawing/2014/main" id="{AB6E0F41-21EB-F3BF-C8D6-29F145CF2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15929" y="5018594"/>
              <a:ext cx="317444" cy="317444"/>
            </a:xfrm>
            <a:prstGeom prst="rect">
              <a:avLst/>
            </a:prstGeom>
          </p:spPr>
        </p:pic>
        <p:pic>
          <p:nvPicPr>
            <p:cNvPr id="57" name="그래픽 56">
              <a:extLst>
                <a:ext uri="{FF2B5EF4-FFF2-40B4-BE49-F238E27FC236}">
                  <a16:creationId xmlns:a16="http://schemas.microsoft.com/office/drawing/2014/main" id="{3F09CE7C-40F4-62DF-8F13-79D7CDFB2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229200" y="2104147"/>
              <a:ext cx="290902" cy="290902"/>
            </a:xfrm>
            <a:prstGeom prst="rect">
              <a:avLst/>
            </a:prstGeom>
          </p:spPr>
        </p:pic>
        <p:pic>
          <p:nvPicPr>
            <p:cNvPr id="58" name="그래픽 57">
              <a:extLst>
                <a:ext uri="{FF2B5EF4-FFF2-40B4-BE49-F238E27FC236}">
                  <a16:creationId xmlns:a16="http://schemas.microsoft.com/office/drawing/2014/main" id="{90F0B10E-8B22-4CEB-55A2-C09DBB0C1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236912" y="3946383"/>
              <a:ext cx="307623" cy="307623"/>
            </a:xfrm>
            <a:prstGeom prst="rect">
              <a:avLst/>
            </a:prstGeom>
          </p:spPr>
        </p:pic>
        <p:pic>
          <p:nvPicPr>
            <p:cNvPr id="59" name="그래픽 58">
              <a:extLst>
                <a:ext uri="{FF2B5EF4-FFF2-40B4-BE49-F238E27FC236}">
                  <a16:creationId xmlns:a16="http://schemas.microsoft.com/office/drawing/2014/main" id="{243313CC-9C35-4F2F-4662-DC2FB2E1D7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226201" y="3016903"/>
              <a:ext cx="311368" cy="31136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ACB954F-8B60-26CB-7EF7-85A2FB156CD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08438-1559-A34D-3A0F-4D267A8350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생태계서비스 가치평가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점수화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B99D689-694F-9398-2617-C9C5C9297CC5}"/>
              </a:ext>
            </a:extLst>
          </p:cNvPr>
          <p:cNvGrpSpPr/>
          <p:nvPr/>
        </p:nvGrpSpPr>
        <p:grpSpPr>
          <a:xfrm>
            <a:off x="495499" y="862127"/>
            <a:ext cx="6041522" cy="1154451"/>
            <a:chOff x="495499" y="862127"/>
            <a:chExt cx="6041522" cy="11544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BF3F4-573E-D33E-6377-BCFBF268608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점수화는 지역의 생태계가 제공하는 가치를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수치화하여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지역간 비교 및 평가를 가능하게 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018A8C-5104-66CE-1764-354942D1E9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BA056-8D38-3AFF-D9A6-CBB00834C88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FBDDE5C-1856-9195-4D4C-957B8AD425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4CEA2A8-6524-E663-941F-D18C7ED26DA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29759119-AAEF-52FE-1738-1F803B1C75C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E8DE9AA0-31B8-4CCA-4FCA-795ECB33396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A4637506-9F4B-0CF3-3355-8787668575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74CF33-0774-4E20-9F31-8E26AF5E2638}"/>
              </a:ext>
            </a:extLst>
          </p:cNvPr>
          <p:cNvGrpSpPr/>
          <p:nvPr/>
        </p:nvGrpSpPr>
        <p:grpSpPr>
          <a:xfrm>
            <a:off x="495499" y="2138417"/>
            <a:ext cx="5723082" cy="2765149"/>
            <a:chOff x="495499" y="2541288"/>
            <a:chExt cx="5723082" cy="27651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D570E3-BC34-60BA-F175-419750FF0F4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954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점수화는 ‘정규화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가중치 적용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-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서비스별 점수 합산’ 순서로 진행됨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대상 생태계서비스는 총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가지 유형으로 구분되며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서비스 항목을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환산하여 최종적으로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만점의 종합 점수를 구성함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공급서비스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조절서비스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7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14.29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문화서비스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50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지지서비스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지표당 가중치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50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B8342F-6D80-632A-53B8-33D194A13497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674CF-5DD0-904D-6DF1-6A74FE2987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347A057-A8F2-C1C0-25A7-827053C53B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2CFF447-69B8-65FF-5469-719B3BD441C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7CF8566-467E-27C1-3D64-1779D159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6283DDF-2369-0FF1-0D9A-773DD7911FA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BF6D6F27-494A-2D49-D858-48CC8FA39BC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049F58-0497-CAE5-22EF-24B865EF0EE9}"/>
              </a:ext>
            </a:extLst>
          </p:cNvPr>
          <p:cNvGrpSpPr/>
          <p:nvPr/>
        </p:nvGrpSpPr>
        <p:grpSpPr>
          <a:xfrm>
            <a:off x="495499" y="5165465"/>
            <a:ext cx="5166290" cy="908230"/>
            <a:chOff x="495499" y="4390015"/>
            <a:chExt cx="5166290" cy="908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3BB3EB-950B-4599-A6DD-43F5E4161515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생태계서비스 평가지도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7E0DD18-69B2-62FE-F9FD-34A7A0F7D3C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2AF8FA-493B-A6F1-ECAC-E30A6613535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2EB4BFB-B31C-4C88-B5A6-A729BFEAA5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3A09A1F-7A0B-1E71-E94C-D28241251D9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6F406F48-6F15-A007-44B5-196EE964F4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56224E9A-0588-595F-997C-51661026F0E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CBB6B2A9-4067-DD53-712A-2D2A7BAFA8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FDBA5FB-A80B-5645-A353-28830D812FC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989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741996" cy="1687931"/>
            <a:chOff x="495499" y="862127"/>
            <a:chExt cx="10741996" cy="168793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431803"/>
              <a:ext cx="10683267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화폐화 대상은 공급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조절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문화 서비스 중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7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항목에서 수행되며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지표별로 설정된 단가를 기반으로 분석됨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기존 생태계서비스 가치 평가 사례 문헌을 참고하여 생태계서비스 지표별 단가를 도출하고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이후 소비자물가지수를 반영하여</a:t>
              </a:r>
              <a:b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</a:b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현 시점의 단가를 산정함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시군 및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읍면동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단위로 지표별 화폐가치를 합산하여 서비스별 총 가치를 산출함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생태계서비스 가치평가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_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화폐화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3" name="표 11">
            <a:extLst>
              <a:ext uri="{FF2B5EF4-FFF2-40B4-BE49-F238E27FC236}">
                <a16:creationId xmlns:a16="http://schemas.microsoft.com/office/drawing/2014/main" id="{662FD38A-A771-B402-32AA-430301E75DEA}"/>
              </a:ext>
            </a:extLst>
          </p:cNvPr>
          <p:cNvGraphicFramePr>
            <a:graphicFrameLocks noGrp="1"/>
          </p:cNvGraphicFramePr>
          <p:nvPr/>
        </p:nvGraphicFramePr>
        <p:xfrm>
          <a:off x="576456" y="2937625"/>
          <a:ext cx="10993243" cy="3263853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45755">
                  <a:extLst>
                    <a:ext uri="{9D8B030D-6E8A-4147-A177-3AD203B41FA5}">
                      <a16:colId xmlns:a16="http://schemas.microsoft.com/office/drawing/2014/main" val="2118075907"/>
                    </a:ext>
                  </a:extLst>
                </a:gridCol>
                <a:gridCol w="1059533">
                  <a:extLst>
                    <a:ext uri="{9D8B030D-6E8A-4147-A177-3AD203B41FA5}">
                      <a16:colId xmlns:a16="http://schemas.microsoft.com/office/drawing/2014/main" val="2144011803"/>
                    </a:ext>
                  </a:extLst>
                </a:gridCol>
                <a:gridCol w="2447460">
                  <a:extLst>
                    <a:ext uri="{9D8B030D-6E8A-4147-A177-3AD203B41FA5}">
                      <a16:colId xmlns:a16="http://schemas.microsoft.com/office/drawing/2014/main" val="985010353"/>
                    </a:ext>
                  </a:extLst>
                </a:gridCol>
                <a:gridCol w="1697731">
                  <a:extLst>
                    <a:ext uri="{9D8B030D-6E8A-4147-A177-3AD203B41FA5}">
                      <a16:colId xmlns:a16="http://schemas.microsoft.com/office/drawing/2014/main" val="931083550"/>
                    </a:ext>
                  </a:extLst>
                </a:gridCol>
                <a:gridCol w="5142764">
                  <a:extLst>
                    <a:ext uri="{9D8B030D-6E8A-4147-A177-3AD203B41FA5}">
                      <a16:colId xmlns:a16="http://schemas.microsoft.com/office/drawing/2014/main" val="771352535"/>
                    </a:ext>
                  </a:extLst>
                </a:gridCol>
              </a:tblGrid>
              <a:tr h="28381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생태계서비스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화폐화 적용 대상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(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단위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)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원단위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적용 방안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2412123"/>
                  </a:ext>
                </a:extLst>
              </a:tr>
              <a:tr h="275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수량공급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 기저유량 기여도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(mm/year)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2,551.6(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m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 후 픽셀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 면적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(100m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을 곱해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m</a:t>
                      </a:r>
                      <a:r>
                        <a:rPr lang="en-US" altLang="ko-KR" sz="1050" baseline="30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으로 환산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5430732"/>
                  </a:ext>
                </a:extLst>
              </a:tr>
              <a:tr h="275466">
                <a:tc row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조절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수질조절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(P) </a:t>
                      </a:r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227,263.3(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2437974"/>
                  </a:ext>
                </a:extLst>
              </a:tr>
              <a:tr h="801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대기조절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</a:p>
                    <a:p>
                      <a:pPr algn="ctr" latinLnBrk="1"/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050" kern="120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정화량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(kg/year)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2,432.1(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NO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9,949.5(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PM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6,647.7(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/kg)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오염물질별 원단위 적용 후 합산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085075"/>
                  </a:ext>
                </a:extLst>
              </a:tr>
              <a:tr h="2754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기후조절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연간탄소흡수량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48,910.0(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/tCO</a:t>
                      </a:r>
                      <a:r>
                        <a:rPr lang="en-US" altLang="ko-KR" sz="1050" b="1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→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tCO</a:t>
                      </a:r>
                      <a:r>
                        <a:rPr lang="en-US" altLang="ko-KR" sz="1050" baseline="-250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환산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tC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× 44/12</a:t>
                      </a:r>
                      <a:r>
                        <a:rPr lang="en-US" altLang="ko-KR" sz="1050" kern="0" spc="-15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 </a:t>
                      </a:r>
                      <a:r>
                        <a:rPr lang="ko-KR" altLang="en-US" sz="1050" kern="0" spc="-150" dirty="0">
                          <a:solidFill>
                            <a:schemeClr val="tx1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후 원단위 적용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522483"/>
                  </a:ext>
                </a:extLst>
              </a:tr>
              <a:tr h="801355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열섬조절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열섬완화지수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159.2(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 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0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 때의 온도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(37.6℃)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과 비교하여 </a:t>
                      </a:r>
                      <a:r>
                        <a:rPr lang="en-US" altLang="ko-KR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HM 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값에 따른 </a:t>
                      </a:r>
                      <a:r>
                        <a:rPr lang="ko-KR" altLang="en-US" sz="1050" kern="1200" spc="-100" baseline="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온도저감량</a:t>
                      </a:r>
                      <a:r>
                        <a:rPr lang="ko-KR" altLang="en-US" sz="1050" kern="1200" spc="-100" baseline="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산정</a:t>
                      </a:r>
                    </a:p>
                    <a:p>
                      <a:pPr marL="180975" marR="0" lvl="0" indent="-180975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1℃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저감시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단위면적당 전력 </a:t>
                      </a: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절감량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(kWh/100m²·℃)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적용</a:t>
                      </a:r>
                      <a: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br>
                        <a:rPr lang="en-US" altLang="ko-KR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</a:b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℃ </a:t>
                      </a:r>
                      <a:r>
                        <a:rPr lang="ko-KR" altLang="en-US" sz="1050" b="0" spc="-130" dirty="0" err="1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감소시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389GWh 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감소 → 경기도 전체 면적 기준 환산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100m</a:t>
                      </a:r>
                      <a:r>
                        <a:rPr lang="en-US" altLang="ko-KR" sz="1050" b="0" spc="-130" baseline="3000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ko-KR" altLang="en-US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당 </a:t>
                      </a:r>
                      <a:r>
                        <a:rPr lang="en-US" altLang="ko-KR" sz="1050" b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3.76kWh</a:t>
                      </a:r>
                      <a:endParaRPr lang="ko-KR" altLang="en-US" sz="1050" b="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180975" indent="-180975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50" kern="120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전력절감량에</a:t>
                      </a:r>
                      <a:r>
                        <a:rPr lang="ko-KR" altLang="en-US" sz="1050" kern="120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원단위 적용</a:t>
                      </a:r>
                      <a:endParaRPr lang="ko-KR" altLang="en-US" sz="105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242714"/>
                  </a:ext>
                </a:extLst>
              </a:tr>
              <a:tr h="27546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 err="1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침식조절기여량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(ton/year)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16,686.2(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톤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spc="-1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4843848"/>
                  </a:ext>
                </a:extLst>
              </a:tr>
              <a:tr h="27546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문화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관광가치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관광자원 방문객수</a:t>
                      </a:r>
                      <a:r>
                        <a:rPr lang="en-US" altLang="ko-KR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명</a:t>
                      </a:r>
                      <a:r>
                        <a:rPr lang="en-US" altLang="ko-KR" sz="1050" spc="-1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/year)</a:t>
                      </a:r>
                      <a:endParaRPr lang="ko-KR" altLang="en-US" sz="1050" spc="-15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51,080.1(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050" b="1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원단위 적용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362913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9EB958A-AC96-4FB5-38BC-4521765D86FC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9404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84E5-AA58-5C4A-2C06-05998AD3D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6BA29A-C932-87EB-6516-B207F2C619CC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E94A0-8AE8-2543-C19C-F35F00DE6920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공급서비스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C75F0EC-9389-A481-E21E-38EFEA96F7C2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0574A1B-1BEF-797E-9626-1CE96F6727D3}"/>
              </a:ext>
            </a:extLst>
          </p:cNvPr>
          <p:cNvGrpSpPr/>
          <p:nvPr/>
        </p:nvGrpSpPr>
        <p:grpSpPr>
          <a:xfrm>
            <a:off x="495499" y="862127"/>
            <a:ext cx="5772954" cy="1687931"/>
            <a:chOff x="495499" y="862127"/>
            <a:chExt cx="5772954" cy="16879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C956B2-CD20-CFCF-F39D-509B6ACE415B}"/>
                </a:ext>
              </a:extLst>
            </p:cNvPr>
            <p:cNvSpPr txBox="1"/>
            <p:nvPr/>
          </p:nvSpPr>
          <p:spPr>
            <a:xfrm>
              <a:off x="554229" y="1431803"/>
              <a:ext cx="5714224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생태계에서 직접적으로 얻을 수 있는 물질적 자원 및 인간의 생존과 경제활동에 필수적인 자원의 공급 기능을 평가함 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공급서비스에서는 연간 기저유량 기여도를 평가함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월별 기후자료를 활용하여 계절적인 수문 순환 및 기여도를 분석함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84D14DA9-2496-3E4F-06F6-211DD983B1F6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4499B1-130D-925B-2FCF-3ACC39C2429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C9F5501-A887-7F88-8932-66657EF37DEA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00A58B24-167C-8A78-2494-E8E84C52368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0327051-D3ED-D67E-A82E-D3C4B351499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BEFB523-981D-398C-6121-46D948D5602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77363D1-6B76-5099-BDB3-9E2F7ACB8FB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E8EE92D-272A-AE43-6F90-2678BEF54F71}"/>
              </a:ext>
            </a:extLst>
          </p:cNvPr>
          <p:cNvGrpSpPr/>
          <p:nvPr/>
        </p:nvGrpSpPr>
        <p:grpSpPr>
          <a:xfrm>
            <a:off x="495499" y="2941398"/>
            <a:ext cx="5965456" cy="1503265"/>
            <a:chOff x="495499" y="2541288"/>
            <a:chExt cx="5965456" cy="150326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11BEF7A-8C54-44D0-B30E-66548EC7A201}"/>
                </a:ext>
              </a:extLst>
            </p:cNvPr>
            <p:cNvSpPr txBox="1"/>
            <p:nvPr/>
          </p:nvSpPr>
          <p:spPr>
            <a:xfrm>
              <a:off x="554229" y="3110964"/>
              <a:ext cx="5906726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InVEST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Seasonal Water Yield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모형을 사용하여 수량공급을 평가함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월별 기후자료를 활용하여 계절적인 수문 순환 및 기여도를 분석함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연간 기저유량 기여도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(mm/yr)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F1DA3F65-420B-4840-0881-C568D8B705D6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849A7DE-C334-8247-6959-6A3660A9E02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98439E2-FA2C-4B8B-69C1-87D81E5041FA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1CA7302-4B65-FA4B-F2DA-96966945FFB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249CF74-5ABE-05BC-01DC-2D8F398D0E3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C23A9F0-8479-D280-5293-D32771839F0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3499CF25-62D7-1C59-68FB-F0B084C6EAF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089E4B6A-00C9-2D3E-E99A-024A1217E106}"/>
              </a:ext>
            </a:extLst>
          </p:cNvPr>
          <p:cNvGraphicFramePr>
            <a:graphicFrameLocks noGrp="1"/>
          </p:cNvGraphicFramePr>
          <p:nvPr/>
        </p:nvGraphicFramePr>
        <p:xfrm>
          <a:off x="6564336" y="1844040"/>
          <a:ext cx="4961409" cy="1872526"/>
        </p:xfrm>
        <a:graphic>
          <a:graphicData uri="http://schemas.openxmlformats.org/drawingml/2006/table">
            <a:tbl>
              <a:tblPr/>
              <a:tblGrid>
                <a:gridCol w="1439281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2198035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324093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75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 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 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월증발산량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ET0(yearly)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수문학적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토양군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HSG)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국립농업과학원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(2016)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3428720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33899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월별작물계수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CN)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β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el-GR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γ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1/12, 1, 1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1694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강우일수표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월평균 강우일수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기상청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grpSp>
        <p:nvGrpSpPr>
          <p:cNvPr id="72" name="그룹 71">
            <a:extLst>
              <a:ext uri="{FF2B5EF4-FFF2-40B4-BE49-F238E27FC236}">
                <a16:creationId xmlns:a16="http://schemas.microsoft.com/office/drawing/2014/main" id="{53FDFA85-7DE4-A271-9BCF-EC9C399B1F49}"/>
              </a:ext>
            </a:extLst>
          </p:cNvPr>
          <p:cNvGrpSpPr/>
          <p:nvPr/>
        </p:nvGrpSpPr>
        <p:grpSpPr>
          <a:xfrm>
            <a:off x="6740723" y="3958586"/>
            <a:ext cx="4785022" cy="1518348"/>
            <a:chOff x="6813173" y="4827266"/>
            <a:chExt cx="4785022" cy="1518348"/>
          </a:xfrm>
        </p:grpSpPr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4F09B57B-EB19-171F-03AE-5763815DE0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50207" y="4875900"/>
              <a:ext cx="894441" cy="947137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F4A32319-400C-8700-F5F4-D64C2F134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3173" y="4827268"/>
              <a:ext cx="727635" cy="1194005"/>
            </a:xfrm>
            <a:prstGeom prst="rect">
              <a:avLst/>
            </a:prstGeom>
          </p:spPr>
        </p:pic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99F6564-18EF-9DAD-B40C-F88F93AA6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04273" y="4827267"/>
              <a:ext cx="757754" cy="1154447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A9050853-C175-C8B9-D796-D84E0AB47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91202" y="4827266"/>
              <a:ext cx="730318" cy="1154447"/>
            </a:xfrm>
            <a:prstGeom prst="rect">
              <a:avLst/>
            </a:prstGeom>
          </p:spPr>
        </p:pic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31CC7438-8451-1BB0-9164-393E2A8A485C}"/>
                </a:ext>
              </a:extLst>
            </p:cNvPr>
            <p:cNvGrpSpPr/>
            <p:nvPr/>
          </p:nvGrpSpPr>
          <p:grpSpPr>
            <a:xfrm>
              <a:off x="10412684" y="4827268"/>
              <a:ext cx="1185511" cy="1513448"/>
              <a:chOff x="4447757" y="5107954"/>
              <a:chExt cx="1185511" cy="1513448"/>
            </a:xfrm>
          </p:grpSpPr>
          <p:pic>
            <p:nvPicPr>
              <p:cNvPr id="66" name="그림 65">
                <a:extLst>
                  <a:ext uri="{FF2B5EF4-FFF2-40B4-BE49-F238E27FC236}">
                    <a16:creationId xmlns:a16="http://schemas.microsoft.com/office/drawing/2014/main" id="{D7383235-D71A-5DFE-FC95-1E18B8EF77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47757" y="5107954"/>
                <a:ext cx="1185511" cy="1133966"/>
              </a:xfrm>
              <a:prstGeom prst="rect">
                <a:avLst/>
              </a:prstGeom>
            </p:spPr>
          </p:pic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47131129-A33B-2ED8-6162-FF3DC41B0EA1}"/>
                  </a:ext>
                </a:extLst>
              </p:cNvPr>
              <p:cNvSpPr txBox="1"/>
              <p:nvPr/>
            </p:nvSpPr>
            <p:spPr>
              <a:xfrm>
                <a:off x="4833106" y="6394811"/>
                <a:ext cx="414811" cy="226591"/>
              </a:xfrm>
              <a:prstGeom prst="rect">
                <a:avLst/>
              </a:prstGeom>
              <a:noFill/>
            </p:spPr>
            <p:txBody>
              <a:bodyPr wrap="square" lIns="36000" tIns="36000" rIns="36000" bIns="3600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비오톱</a:t>
                </a:r>
                <a:endPara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BABD681-3CD2-C849-D342-7D7D7CD6349B}"/>
                </a:ext>
              </a:extLst>
            </p:cNvPr>
            <p:cNvSpPr txBox="1"/>
            <p:nvPr/>
          </p:nvSpPr>
          <p:spPr>
            <a:xfrm>
              <a:off x="6912420" y="6114124"/>
              <a:ext cx="529139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월강수량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232FFB3-DDC3-0834-EA58-4E37BC772435}"/>
                </a:ext>
              </a:extLst>
            </p:cNvPr>
            <p:cNvSpPr txBox="1"/>
            <p:nvPr/>
          </p:nvSpPr>
          <p:spPr>
            <a:xfrm>
              <a:off x="7765253" y="6119023"/>
              <a:ext cx="635793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월증발산량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9D737C67-6940-2749-F6E4-EC3E260BE092}"/>
                </a:ext>
              </a:extLst>
            </p:cNvPr>
            <p:cNvSpPr txBox="1"/>
            <p:nvPr/>
          </p:nvSpPr>
          <p:spPr>
            <a:xfrm>
              <a:off x="8777249" y="6119023"/>
              <a:ext cx="33627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HSG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C7F0A70-6EC4-319A-4F8B-B714816AD8F4}"/>
                </a:ext>
              </a:extLst>
            </p:cNvPr>
            <p:cNvSpPr txBox="1"/>
            <p:nvPr/>
          </p:nvSpPr>
          <p:spPr>
            <a:xfrm>
              <a:off x="9521606" y="6119023"/>
              <a:ext cx="751641" cy="226591"/>
            </a:xfrm>
            <a:prstGeom prst="rect">
              <a:avLst/>
            </a:prstGeom>
            <a:noFill/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LiDAR DEM</a:t>
              </a:r>
              <a:endPara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B833C2D-789E-DDD1-3DF1-1775BCC82E7F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4713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81C10-E7EF-7788-6B6A-4FD661084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1D91E63-253F-9A95-F749-42A6FDE93B5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7B6E3C-314B-0F68-AE3C-7CA597960B67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조절서비스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997B3FA-E4C9-D12D-269C-623BA423FC9C}"/>
              </a:ext>
            </a:extLst>
          </p:cNvPr>
          <p:cNvSpPr/>
          <p:nvPr/>
        </p:nvSpPr>
        <p:spPr>
          <a:xfrm>
            <a:off x="6275315" y="1070811"/>
            <a:ext cx="5359222" cy="5356238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E554C2-A347-AC37-02C4-8F9E053A6D22}"/>
              </a:ext>
            </a:extLst>
          </p:cNvPr>
          <p:cNvGrpSpPr/>
          <p:nvPr/>
        </p:nvGrpSpPr>
        <p:grpSpPr>
          <a:xfrm>
            <a:off x="495499" y="862127"/>
            <a:ext cx="5671023" cy="2867741"/>
            <a:chOff x="495499" y="862127"/>
            <a:chExt cx="5671023" cy="28677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2D5C29E-48FC-814F-B15A-0EC22829E941}"/>
                </a:ext>
              </a:extLst>
            </p:cNvPr>
            <p:cNvSpPr txBox="1"/>
            <p:nvPr/>
          </p:nvSpPr>
          <p:spPr>
            <a:xfrm>
              <a:off x="554228" y="1431803"/>
              <a:ext cx="5612294" cy="2298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자연환경 내 물리적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·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생물학적 과정을 조절하여 수질 정화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기후 안정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 방지 등 혜택을 제공하는 기능을 평가함 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조절서비스에서는 수질조절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질소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인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열섬저감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침식조절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대기정화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탄소저장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·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흡수 기능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토지피복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지형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등 환경 요소를 고려하여 픽셀 단위의 질소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(N)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와 인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(P)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부하량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및 픽셀별 정화효율 평가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(1-NDR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활용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열섬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녹지 관련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유형과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생태적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특성을 기반으로 도시 내 냉각 기여도 정량 평가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침식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침식 발생량과 하천 연결성을 기반으로 침식 조절 기능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평가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4EF9820-127B-BBB1-AA17-3CD178E60FCB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50EDF35-A9A5-1B0C-AEE8-5C2B887AB2F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EB4707F-6CA4-219F-89C6-CA75B6DA81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3F6EC4A1-8E60-839D-3F76-84C4AAC041B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FA0F4B9-09DF-F5BF-5468-6B382B350D6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78BAD57-3ED2-C608-4191-E6BCCCE1E15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F3EF3E40-BFF8-F2FD-9AF9-6A269C5342A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BA8DCC6-81CA-2BAA-8E74-3DA2E9AEAC5B}"/>
              </a:ext>
            </a:extLst>
          </p:cNvPr>
          <p:cNvGrpSpPr/>
          <p:nvPr/>
        </p:nvGrpSpPr>
        <p:grpSpPr>
          <a:xfrm>
            <a:off x="495499" y="3757801"/>
            <a:ext cx="5600500" cy="2498409"/>
            <a:chOff x="495499" y="2541288"/>
            <a:chExt cx="5600500" cy="249840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59FA46-8AF3-7F4C-635B-808E91FA4995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192873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도시열섬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침식조절 기능은 </a:t>
              </a: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InVEST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내 지표별 평가모델을 활용함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Nutrient Delivery Ratio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열섬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Urban Cooling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침식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Sediment Delivery Ratio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영양물질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(N, P)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정화량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(kg/yr)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열섬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열섬저감지수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침식조절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기여량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(ton/yr)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117E2A7-B034-AB13-4615-CEC95B84671F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50D622B-9BB3-1B03-7D7C-70452315989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19098AFA-76BE-2E18-895D-64BC914A6EB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EBF8C6C-E45F-CB79-878D-24CFBF4F6F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BB5F55EB-07F6-FA01-083B-BF65F2D0D60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D2B5DF1-8048-D167-1F86-8E2F3C2C2CC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95860554-52E8-5946-E2FA-9D3257FA917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8D0A8B0-1249-C2DF-FDE7-23213C399E9C}"/>
              </a:ext>
            </a:extLst>
          </p:cNvPr>
          <p:cNvGraphicFramePr>
            <a:graphicFrameLocks noGrp="1"/>
          </p:cNvGraphicFramePr>
          <p:nvPr/>
        </p:nvGraphicFramePr>
        <p:xfrm>
          <a:off x="6854319" y="1188619"/>
          <a:ext cx="4671427" cy="161647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24197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8751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08479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629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영양분 유출 대리변수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2.1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연강수량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WorldClim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30221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부하량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 등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30221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매개변수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질소 지하정화거리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정화효율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200, 0.8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Mayer et al.(2007)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15110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매개변수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52870D9-52DF-FE39-0210-FCBC3116C0C8}"/>
              </a:ext>
            </a:extLst>
          </p:cNvPr>
          <p:cNvGraphicFramePr>
            <a:graphicFrameLocks noGrp="1"/>
          </p:cNvGraphicFramePr>
          <p:nvPr/>
        </p:nvGraphicFramePr>
        <p:xfrm>
          <a:off x="6854319" y="2953891"/>
          <a:ext cx="4671426" cy="16078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24531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10195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ET0(yearly)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CGIAR CSI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작물계수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 등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참조기온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UHI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효과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27,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2.56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Air Blending Distance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녹지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최대냉각거리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150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권혁수와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김장수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(2023)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2818436"/>
                  </a:ext>
                </a:extLst>
              </a:tr>
              <a:tr h="4000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평균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상대습도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68.8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(2024)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060066"/>
                  </a:ext>
                </a:extLst>
              </a:tr>
              <a:tr h="120015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가중치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그늘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알베도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증발산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0.6, 0.2, 0.2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7263112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47AC5F4C-17E1-DA99-EE4E-FAD4BA216046}"/>
              </a:ext>
            </a:extLst>
          </p:cNvPr>
          <p:cNvGraphicFramePr>
            <a:graphicFrameLocks noGrp="1"/>
          </p:cNvGraphicFramePr>
          <p:nvPr/>
        </p:nvGraphicFramePr>
        <p:xfrm>
          <a:off x="6854317" y="4710513"/>
          <a:ext cx="4671426" cy="16078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730883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403843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7346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61019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강우침식성인자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Global Rainfall Erosivity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ESDAC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토양침식성인자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정밀토양도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토양통별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 고시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(2015-138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호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LiDAR 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9532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소분류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1585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식생인자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관리인자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생물리량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테이블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관련 참고문헌 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8001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하천정의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임계값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500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(2013)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 파라메터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Borselli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K, Max SDR, IC0, L)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2, 0.8, 0.5, 122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InVEST</a:t>
                      </a:r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기본값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B7F8C51D-24C9-AF66-BA64-55EB8AD3D118}"/>
              </a:ext>
            </a:extLst>
          </p:cNvPr>
          <p:cNvSpPr txBox="1"/>
          <p:nvPr/>
        </p:nvSpPr>
        <p:spPr>
          <a:xfrm>
            <a:off x="6275314" y="1141496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수질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178282-59A8-12B2-8F4C-5B6AE57E3510}"/>
              </a:ext>
            </a:extLst>
          </p:cNvPr>
          <p:cNvSpPr txBox="1"/>
          <p:nvPr/>
        </p:nvSpPr>
        <p:spPr>
          <a:xfrm>
            <a:off x="6275314" y="2906340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열섬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D941EF-896E-EA00-FA8B-71E0E35FE780}"/>
              </a:ext>
            </a:extLst>
          </p:cNvPr>
          <p:cNvSpPr txBox="1"/>
          <p:nvPr/>
        </p:nvSpPr>
        <p:spPr>
          <a:xfrm>
            <a:off x="6275314" y="4671185"/>
            <a:ext cx="5790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침식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9A7081-84A8-5CEA-5FF0-8D1DE303EFC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62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F2F3C4-8297-66FA-9DD3-7B808448216A}"/>
              </a:ext>
            </a:extLst>
          </p:cNvPr>
          <p:cNvSpPr txBox="1"/>
          <p:nvPr/>
        </p:nvSpPr>
        <p:spPr>
          <a:xfrm>
            <a:off x="4846299" y="2634915"/>
            <a:ext cx="24994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폭염</a:t>
            </a:r>
          </a:p>
        </p:txBody>
      </p:sp>
    </p:spTree>
    <p:extLst>
      <p:ext uri="{BB962C8B-B14F-4D97-AF65-F5344CB8AC3E}">
        <p14:creationId xmlns:p14="http://schemas.microsoft.com/office/powerpoint/2010/main" val="4202879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032B3-F5BC-6A55-5CFB-56E325A7C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9EC37-3290-5CCB-F453-3DCBEECB8EE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6B5C66-9AD3-1C5D-FBF3-AA824315FC6E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조절서비스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FE16132-7C41-34E4-F154-39E908220A71}"/>
              </a:ext>
            </a:extLst>
          </p:cNvPr>
          <p:cNvGrpSpPr/>
          <p:nvPr/>
        </p:nvGrpSpPr>
        <p:grpSpPr>
          <a:xfrm>
            <a:off x="495499" y="862127"/>
            <a:ext cx="5478581" cy="1903374"/>
            <a:chOff x="495499" y="862127"/>
            <a:chExt cx="5478581" cy="190337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B0A7AE-7F75-F33B-BC18-9C1155F555E6}"/>
                </a:ext>
              </a:extLst>
            </p:cNvPr>
            <p:cNvSpPr txBox="1"/>
            <p:nvPr/>
          </p:nvSpPr>
          <p:spPr>
            <a:xfrm>
              <a:off x="554228" y="1431803"/>
              <a:ext cx="5419852" cy="1333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자연환경 내 물리적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·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생물학적 과정을 조절하여 수질 정화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기후 안정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침식 방지 등 혜택을 제공하는 기능을 평가함 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생태계 유형별 단위면적당 탄소 및 대기오염물질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적용하고 각 흡수원의 공간분포 면적을 반영하여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식생 및 토양의 탄소 저장 및 식생의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정량적으로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684A88AE-B1B9-6C70-FC04-3673C038AAC8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61C3853-44F6-EA64-2708-4890595B1DD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02992FDE-54FF-8F0A-2D13-0364DB0DD29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B30CA99-F82C-FC16-A25C-74E69E0BAD5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D1D3AA1E-BB5B-A283-1BFC-9F9FEFE5CDE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C3C17E40-5620-1395-638A-1FFF84D9A7E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C24EC870-81A7-C01F-3D8F-ED107A113CE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16698D-8D93-9414-00C8-1F2DC45C8B61}"/>
              </a:ext>
            </a:extLst>
          </p:cNvPr>
          <p:cNvGrpSpPr/>
          <p:nvPr/>
        </p:nvGrpSpPr>
        <p:grpSpPr>
          <a:xfrm>
            <a:off x="495499" y="3038589"/>
            <a:ext cx="5600500" cy="3021629"/>
            <a:chOff x="495499" y="2541288"/>
            <a:chExt cx="5600500" cy="302162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1F6812-B966-B31E-BC44-506EF059FB63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451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대기조절 기능은 문헌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통계값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탄소저장 및 흡수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기능은 경기도 구축 자료를 활용함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대기조절은 대표 오염물질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(NO₂, SO₂, O₃, PM₁₀)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에 대한 산림의 단위면적당 연간 평균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흡수량을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평가함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격자 크기는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100m(10x10m)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이므로 단위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Kg/100m2/yr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환산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대기 정화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대기오염물질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흡수량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(kg/yr)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 저장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탄소저장량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tC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 흡수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탄소흡수량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en-US" altLang="ko-KR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tC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/yr)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962633A-8F29-C200-85C8-83EAF05161EA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6143230-42B2-B0BA-9B6B-E8D6F404875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595CE814-9739-9B8A-BF8F-56FFD3BC136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A4313F37-C4C0-D8BA-AC61-2994EDDD286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B5A03DB-7171-F8BF-4511-5743CD0DC38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3623681-15D7-F33E-22FC-546751669D9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CD5213DE-121C-7923-0C6E-46BDCB82091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9941CD3-9910-AE71-326F-AA74702FF264}"/>
              </a:ext>
            </a:extLst>
          </p:cNvPr>
          <p:cNvSpPr txBox="1"/>
          <p:nvPr/>
        </p:nvSpPr>
        <p:spPr>
          <a:xfrm>
            <a:off x="6460957" y="2020552"/>
            <a:ext cx="583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대기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E21A3518-9203-CDA3-06E7-1A3B675693C6}"/>
              </a:ext>
            </a:extLst>
          </p:cNvPr>
          <p:cNvGraphicFramePr>
            <a:graphicFrameLocks noGrp="1"/>
          </p:cNvGraphicFramePr>
          <p:nvPr/>
        </p:nvGraphicFramePr>
        <p:xfrm>
          <a:off x="7080923" y="2020552"/>
          <a:ext cx="4305633" cy="101803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00312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591836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384502">
                  <a:extLst>
                    <a:ext uri="{9D8B030D-6E8A-4147-A177-3AD203B41FA5}">
                      <a16:colId xmlns:a16="http://schemas.microsoft.com/office/drawing/2014/main" val="348293651"/>
                    </a:ext>
                  </a:extLst>
                </a:gridCol>
                <a:gridCol w="384502">
                  <a:extLst>
                    <a:ext uri="{9D8B030D-6E8A-4147-A177-3AD203B41FA5}">
                      <a16:colId xmlns:a16="http://schemas.microsoft.com/office/drawing/2014/main" val="4254868016"/>
                    </a:ext>
                  </a:extLst>
                </a:gridCol>
                <a:gridCol w="492364">
                  <a:extLst>
                    <a:ext uri="{9D8B030D-6E8A-4147-A177-3AD203B41FA5}">
                      <a16:colId xmlns:a16="http://schemas.microsoft.com/office/drawing/2014/main" val="3165830416"/>
                    </a:ext>
                  </a:extLst>
                </a:gridCol>
                <a:gridCol w="1152117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28219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흡수원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추출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산림유형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245282">
                <a:tc row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오염물질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흡수량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통계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(kg/ha/</a:t>
                      </a:r>
                      <a:r>
                        <a:rPr lang="en-US" altLang="ko-KR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yr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SO₂,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O₃, 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PM₁₀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2452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52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24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46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590003"/>
                  </a:ext>
                </a:extLst>
              </a:tr>
            </a:tbl>
          </a:graphicData>
        </a:graphic>
      </p:graphicFrame>
      <p:graphicFrame>
        <p:nvGraphicFramePr>
          <p:cNvPr id="50" name="표 49">
            <a:extLst>
              <a:ext uri="{FF2B5EF4-FFF2-40B4-BE49-F238E27FC236}">
                <a16:creationId xmlns:a16="http://schemas.microsoft.com/office/drawing/2014/main" id="{060F3CBA-054C-D272-107F-A0E12A6B7ECD}"/>
              </a:ext>
            </a:extLst>
          </p:cNvPr>
          <p:cNvGraphicFramePr>
            <a:graphicFrameLocks noGrp="1"/>
          </p:cNvGraphicFramePr>
          <p:nvPr/>
        </p:nvGraphicFramePr>
        <p:xfrm>
          <a:off x="7080927" y="3244204"/>
          <a:ext cx="4305627" cy="1015999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152276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3153351">
                  <a:extLst>
                    <a:ext uri="{9D8B030D-6E8A-4147-A177-3AD203B41FA5}">
                      <a16:colId xmlns:a16="http://schemas.microsoft.com/office/drawing/2014/main" val="2353255491"/>
                    </a:ext>
                  </a:extLst>
                </a:gridCol>
              </a:tblGrid>
              <a:tr h="26799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대분류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)</a:t>
                      </a:r>
                      <a:endParaRPr lang="ko-KR" altLang="en-US" sz="1100" b="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관련 </a:t>
                      </a:r>
                      <a:r>
                        <a:rPr lang="ko-KR" altLang="en-US" sz="1100" b="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비오톱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유형</a:t>
                      </a: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557251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자연산림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식재산림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훼손지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비식생지 등 제외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비오톱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245282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농업지역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과수원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수목재배지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257437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조성녹지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생태통로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완충 및 경관녹지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녹도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연결녹지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 및 수목원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3811675"/>
                  </a:ext>
                </a:extLst>
              </a:tr>
            </a:tbl>
          </a:graphicData>
        </a:graphic>
      </p:graphicFrame>
      <p:sp>
        <p:nvSpPr>
          <p:cNvPr id="51" name="직사각형 50">
            <a:extLst>
              <a:ext uri="{FF2B5EF4-FFF2-40B4-BE49-F238E27FC236}">
                <a16:creationId xmlns:a16="http://schemas.microsoft.com/office/drawing/2014/main" id="{C0E5E58A-4D81-CDB1-7AEE-6EDF5C94E418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4CF4EA1-BBE8-7067-A5A0-A2C6C59ED826}"/>
              </a:ext>
            </a:extLst>
          </p:cNvPr>
          <p:cNvSpPr txBox="1"/>
          <p:nvPr/>
        </p:nvSpPr>
        <p:spPr>
          <a:xfrm>
            <a:off x="6460957" y="4557242"/>
            <a:ext cx="5886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탄소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BCED980-3688-6A73-55E8-5E89E208D14D}"/>
              </a:ext>
            </a:extLst>
          </p:cNvPr>
          <p:cNvSpPr txBox="1"/>
          <p:nvPr/>
        </p:nvSpPr>
        <p:spPr>
          <a:xfrm>
            <a:off x="6741666" y="5065670"/>
            <a:ext cx="46121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탄소저장 및 흡수 기능 평가는 경기도가 분석한 탄소흡수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·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저장 결과물 활용</a:t>
            </a:r>
          </a:p>
        </p:txBody>
      </p: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4F1564D6-D9D2-588A-B5C2-B9413463210D}"/>
              </a:ext>
            </a:extLst>
          </p:cNvPr>
          <p:cNvCxnSpPr/>
          <p:nvPr/>
        </p:nvCxnSpPr>
        <p:spPr>
          <a:xfrm rot="16200000" flipH="1">
            <a:off x="8988748" y="2837492"/>
            <a:ext cx="721984" cy="91440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C46738-7059-601C-4DD0-E9B4AD7D3804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596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E5D893-AB97-B621-90E1-D4B2236D8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218A2A36-B1F5-9C20-1321-6C9161D106D4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1899255"/>
          <a:ext cx="4305633" cy="2485135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61706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855466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088461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30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330303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유동인구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주중 주간 유동인구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주말 주간 유동인구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9818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관광자원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자연휴양림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산림욕장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수목원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식물원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관광농원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농어촌 체험마을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문화생태탐방로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(500m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버퍼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유인섬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국가유산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템플스테이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92660164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5C4307-3CE2-4CD3-2F48-07EDE453B7B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89EFA-5805-B766-3DB1-76CF54F5DE25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문화서비스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8ECE730-9ED7-2C81-ABBD-A094658E446B}"/>
              </a:ext>
            </a:extLst>
          </p:cNvPr>
          <p:cNvGrpSpPr/>
          <p:nvPr/>
        </p:nvGrpSpPr>
        <p:grpSpPr>
          <a:xfrm>
            <a:off x="495499" y="862127"/>
            <a:ext cx="5333800" cy="2200892"/>
            <a:chOff x="495499" y="862127"/>
            <a:chExt cx="5333800" cy="220089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A06DFD-8FBB-95DB-DCFD-FBC962CD43D6}"/>
                </a:ext>
              </a:extLst>
            </p:cNvPr>
            <p:cNvSpPr txBox="1"/>
            <p:nvPr/>
          </p:nvSpPr>
          <p:spPr>
            <a:xfrm>
              <a:off x="554228" y="1431803"/>
              <a:ext cx="5275071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레크리에이션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심미적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·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영적 경험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교육적 기회 등 비물질적 혜택을 제공하는 기능을 평가함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생태관광은 경기도 관광자원과 유동인구 자료를 활용하여 관광자원에 방문한 연간 방문객 수를 추정함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경관가치는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토지피복과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지형유형 통합 경관가치를 평가함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7DE4ECFA-2037-A0BE-3982-330AAB5E1F8C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04EEAF-C709-05A6-39F5-22C84713699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B460A028-9B11-16F5-CEEF-77874240C30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D53F1D09-394A-66B3-C821-782E0AF5D78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C11A6AE-54A6-E8D4-83F6-CE878CC95ED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2904067F-A38F-A13F-0277-4DF43BE7916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29D01B9F-8BB9-F1A4-8D87-A04C6FECE70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B43C22-DB57-3ACF-CE64-AF255069B55A}"/>
              </a:ext>
            </a:extLst>
          </p:cNvPr>
          <p:cNvGrpSpPr/>
          <p:nvPr/>
        </p:nvGrpSpPr>
        <p:grpSpPr>
          <a:xfrm>
            <a:off x="495499" y="3044839"/>
            <a:ext cx="5600500" cy="2775408"/>
            <a:chOff x="495499" y="2541288"/>
            <a:chExt cx="5600500" cy="277540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DF189D-6952-DF8A-9C0F-6E19D33F2CB7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2057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생태관광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관광자원 중 문화서비스 대상에 해당되는 자원을 선별하고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유동인구를 중첩하여 분석함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각 관광자원의 공간적 범위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폴리곤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내 단위면적당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(100m2)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유동인구 산출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주간 유동인구 자료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일평균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를 연간 총 유동인구로 환산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경관가치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CATENA(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경관가치 매트릭스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각 경관유형별 상대적 가치점수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(1~10)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적용하여 픽셀 단위의 경관가치를 분석함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생태관광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관광자원 방문객수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(people/yr)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경관가치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경관가치지수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0C2FD59A-B3CD-23BE-244E-FF4FC87CAA40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3DB7DF4-3F24-66C1-01D0-A4B4B4A8EDA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35A9266-DC9A-3BC9-DFBD-E13387D45E0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E05608EF-813D-CD8A-15D5-4E96E747898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ED97258-98C7-FBF1-A94E-532E8583381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256FA321-EAD7-765A-559E-9CB79652A3A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7" name="화살표: 갈매기형 수장 36">
                  <a:extLst>
                    <a:ext uri="{FF2B5EF4-FFF2-40B4-BE49-F238E27FC236}">
                      <a16:creationId xmlns:a16="http://schemas.microsoft.com/office/drawing/2014/main" id="{678DF4A8-3220-F9C1-580B-0CCCF300411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0E2DFE58-5419-A68F-2D42-944B7C7FDE36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4717381"/>
          <a:ext cx="4305633" cy="503318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4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76508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21476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301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515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CATENA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지형분류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Jun et al.(2021)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5151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61150802"/>
                  </a:ext>
                </a:extLst>
              </a:tr>
            </a:tbl>
          </a:graphicData>
        </a:graphic>
      </p:graphicFrame>
      <p:sp>
        <p:nvSpPr>
          <p:cNvPr id="51" name="TextBox 50">
            <a:extLst>
              <a:ext uri="{FF2B5EF4-FFF2-40B4-BE49-F238E27FC236}">
                <a16:creationId xmlns:a16="http://schemas.microsoft.com/office/drawing/2014/main" id="{5F784989-1496-3008-6ECF-A0BA9DE04020}"/>
              </a:ext>
            </a:extLst>
          </p:cNvPr>
          <p:cNvSpPr txBox="1"/>
          <p:nvPr/>
        </p:nvSpPr>
        <p:spPr>
          <a:xfrm>
            <a:off x="6402376" y="1846058"/>
            <a:ext cx="8611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생태관광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9776CB9-61CB-8C66-4DED-939137D694D6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EAACC0-D72F-4E72-0D10-552761D5BEC9}"/>
              </a:ext>
            </a:extLst>
          </p:cNvPr>
          <p:cNvSpPr txBox="1"/>
          <p:nvPr/>
        </p:nvSpPr>
        <p:spPr>
          <a:xfrm>
            <a:off x="6402376" y="4653941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경관가치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D2357C-0F9E-487C-5B1E-220F9B2B1BFA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171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D56F7-8CD2-B75B-25C0-2A99C66D7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EF0B5748-5B04-01CF-6F3D-CA799DBE5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9122" y="1658367"/>
            <a:ext cx="5083998" cy="2363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207BB2-2AEB-F34B-7873-3CA648FA625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05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2E4DE-DE9A-3D63-CC71-9375B9ADD7AF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지지서비스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EDD1242-23B0-FAA5-35D9-6F79D7134ED4}"/>
              </a:ext>
            </a:extLst>
          </p:cNvPr>
          <p:cNvGrpSpPr/>
          <p:nvPr/>
        </p:nvGrpSpPr>
        <p:grpSpPr>
          <a:xfrm>
            <a:off x="495499" y="862127"/>
            <a:ext cx="5333800" cy="1421191"/>
            <a:chOff x="495499" y="862127"/>
            <a:chExt cx="5333800" cy="142119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88CE4-C0B3-8B8C-F71D-7A7CBD14E6D1}"/>
                </a:ext>
              </a:extLst>
            </p:cNvPr>
            <p:cNvSpPr txBox="1"/>
            <p:nvPr/>
          </p:nvSpPr>
          <p:spPr>
            <a:xfrm>
              <a:off x="554228" y="1431803"/>
              <a:ext cx="5275071" cy="8515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서식지제공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생물다양성 유지 등 생태계 기본 과정을 통해 다른 생태계서비스의 지속가능성을 지원하는 기능을 평가함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지지서비스에서는 서식처질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종다양성을 평가함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A48A5E7-4DB4-BCDA-8108-A2B16E67BFE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A666836-F709-5C82-8467-92EB1A2AD79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4D7522D7-F492-0DA4-5AAF-2D5A88B5B765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86B5DB0B-671C-B8D4-4821-F6CD9FEA5C7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6758CC5-0672-D916-8D34-E248766EE59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B5AC16BA-6452-E3C8-1B1C-9F8D12BA7C9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17E60A1B-045D-C343-F340-DC449F62CFF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37A7B8C-B3E1-F193-91EB-C5A44B022520}"/>
              </a:ext>
            </a:extLst>
          </p:cNvPr>
          <p:cNvGrpSpPr/>
          <p:nvPr/>
        </p:nvGrpSpPr>
        <p:grpSpPr>
          <a:xfrm>
            <a:off x="495499" y="2712344"/>
            <a:ext cx="5600500" cy="2713853"/>
            <a:chOff x="495499" y="2541288"/>
            <a:chExt cx="5600500" cy="27138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F66776-C9F1-AE2F-D7D9-CF4293AA1674}"/>
                </a:ext>
              </a:extLst>
            </p:cNvPr>
            <p:cNvSpPr txBox="1"/>
            <p:nvPr/>
          </p:nvSpPr>
          <p:spPr>
            <a:xfrm>
              <a:off x="554228" y="3110964"/>
              <a:ext cx="5541771" cy="21441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평가결과를 서식처 질 평가에 활용함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생성기원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생육기반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자연성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구조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서식종의 보호가치 등의 지표로 구성되며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등급이 높을수록 서식처의 질이  높은 것을 의미함</a:t>
              </a: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종다양성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SDM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(Maxent)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활용하여 평가함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환경요인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토지이용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임상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·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영급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NDVI,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지형 및 거리 요소 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반영하여 공간적 종다양성을 평가함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평가 결과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서식처질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서식처질 지수</a:t>
              </a:r>
              <a:b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</a:b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		    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종다양성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㎡ 픽셀당 종 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157EE16-DF7D-4560-0471-DEBA14BE8C46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E44E775-A096-CB83-5014-44B8631BDAA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8B8C9869-7D3D-B6DF-0B62-1B74499FF7E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3" name="그룹 12">
                  <a:extLst>
                    <a:ext uri="{FF2B5EF4-FFF2-40B4-BE49-F238E27FC236}">
                      <a16:creationId xmlns:a16="http://schemas.microsoft.com/office/drawing/2014/main" id="{B94F011D-9F8A-38EB-5671-239219C6A82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942BFB2-D63C-C132-E3A7-753595E2FA5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5A9891BD-60CD-515D-2BF5-8EB989A9229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7" name="화살표: 갈매기형 수장 36">
                  <a:extLst>
                    <a:ext uri="{FF2B5EF4-FFF2-40B4-BE49-F238E27FC236}">
                      <a16:creationId xmlns:a16="http://schemas.microsoft.com/office/drawing/2014/main" id="{DA6977E6-8F4C-5693-3E33-32D01AF2CD4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B9FAF374-B8D2-9C08-9197-0A66521781C7}"/>
              </a:ext>
            </a:extLst>
          </p:cNvPr>
          <p:cNvSpPr txBox="1"/>
          <p:nvPr/>
        </p:nvSpPr>
        <p:spPr>
          <a:xfrm>
            <a:off x="6402376" y="1293303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서식처질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3F30849-66FC-E698-E0D1-5290C85DC324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25BDDF6-CAA2-2ED3-48F8-AB0FE76F57A5}"/>
              </a:ext>
            </a:extLst>
          </p:cNvPr>
          <p:cNvSpPr txBox="1"/>
          <p:nvPr/>
        </p:nvSpPr>
        <p:spPr>
          <a:xfrm>
            <a:off x="6402376" y="4542545"/>
            <a:ext cx="8563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종다양성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  <a:endParaRPr kumimoji="0" lang="ko-KR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E116A833-E84E-FF74-30F0-48A343A935C4}"/>
              </a:ext>
            </a:extLst>
          </p:cNvPr>
          <p:cNvGraphicFramePr>
            <a:graphicFrameLocks noGrp="1"/>
          </p:cNvGraphicFramePr>
          <p:nvPr/>
        </p:nvGraphicFramePr>
        <p:xfrm>
          <a:off x="7220112" y="4596604"/>
          <a:ext cx="4305633" cy="135752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507649">
                  <a:extLst>
                    <a:ext uri="{9D8B030D-6E8A-4147-A177-3AD203B41FA5}">
                      <a16:colId xmlns:a16="http://schemas.microsoft.com/office/drawing/2014/main" val="1693829353"/>
                    </a:ext>
                  </a:extLst>
                </a:gridCol>
                <a:gridCol w="1538004">
                  <a:extLst>
                    <a:ext uri="{9D8B030D-6E8A-4147-A177-3AD203B41FA5}">
                      <a16:colId xmlns:a16="http://schemas.microsoft.com/office/drawing/2014/main" val="2549297881"/>
                    </a:ext>
                  </a:extLst>
                </a:gridCol>
                <a:gridCol w="1259980">
                  <a:extLst>
                    <a:ext uri="{9D8B030D-6E8A-4147-A177-3AD203B41FA5}">
                      <a16:colId xmlns:a16="http://schemas.microsoft.com/office/drawing/2014/main" val="1780626192"/>
                    </a:ext>
                  </a:extLst>
                </a:gridCol>
              </a:tblGrid>
              <a:tr h="176718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필요자료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활용자료</a:t>
                      </a:r>
                      <a:r>
                        <a:rPr lang="en-US" altLang="ko-KR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&amp;</a:t>
                      </a:r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수치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100" b="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0249932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종출현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자료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차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조류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국립생태원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52882885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토지이용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토지피복지도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환경부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0171034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영급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06090745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식생지수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MODIS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연평균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NDVI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NASA</a:t>
                      </a:r>
                      <a:endParaRPr lang="ko-KR" alt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10672982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DEM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7337623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내부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임상도</a:t>
                      </a:r>
                      <a:endParaRPr lang="en-US" altLang="ko-KR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산림청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08179777"/>
                  </a:ext>
                </a:extLst>
              </a:tr>
              <a:tr h="168686"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도로까지의 거리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도로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수치지형도</a:t>
                      </a:r>
                      <a:r>
                        <a:rPr lang="en-US" altLang="ko-KR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1" hangingPunct="1"/>
                      <a:r>
                        <a:rPr lang="ko-KR" altLang="en-US" sz="1050" kern="12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국토지리정보원</a:t>
                      </a:r>
                      <a:endParaRPr lang="en-US" sz="1050" kern="1200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826523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B9F0898F-F261-3633-6A75-6CD86857CAAE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6348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1342A-6FAA-D2D4-02DA-E9168A11E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4C906F-0D27-5951-2B91-A61C3CFCBFC1}"/>
              </a:ext>
            </a:extLst>
          </p:cNvPr>
          <p:cNvSpPr txBox="1"/>
          <p:nvPr/>
        </p:nvSpPr>
        <p:spPr>
          <a:xfrm>
            <a:off x="3715383" y="2634915"/>
            <a:ext cx="47612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그린인프라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도시공원서비스 평가</a:t>
            </a:r>
          </a:p>
        </p:txBody>
      </p:sp>
    </p:spTree>
    <p:extLst>
      <p:ext uri="{BB962C8B-B14F-4D97-AF65-F5344CB8AC3E}">
        <p14:creationId xmlns:p14="http://schemas.microsoft.com/office/powerpoint/2010/main" val="4108363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174970"/>
            <a:chOff x="495499" y="862127"/>
            <a:chExt cx="10821684" cy="117497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431803"/>
              <a:ext cx="10762955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도시공원 서비스 종합 평가는 아래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표의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8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지표의 총합을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 만점으로 환산한 값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8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개의 각 지표는 로그화와 정규화를 거쳐 고유의 값을 갖음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 서비스 종합 평가</a:t>
            </a:r>
            <a:endParaRPr kumimoji="0" lang="en-US" altLang="ko-KR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502B8ED8-58CF-2358-AD12-FF26AEE97A4A}"/>
              </a:ext>
            </a:extLst>
          </p:cNvPr>
          <p:cNvGraphicFramePr>
            <a:graphicFrameLocks noGrp="1"/>
          </p:cNvGraphicFramePr>
          <p:nvPr/>
        </p:nvGraphicFramePr>
        <p:xfrm>
          <a:off x="598879" y="2357211"/>
          <a:ext cx="10762953" cy="3862151"/>
        </p:xfrm>
        <a:graphic>
          <a:graphicData uri="http://schemas.openxmlformats.org/drawingml/2006/table">
            <a:tbl>
              <a:tblPr firstRow="1" bandRow="1"/>
              <a:tblGrid>
                <a:gridCol w="569521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3365500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79261960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2159407466"/>
                    </a:ext>
                  </a:extLst>
                </a:gridCol>
                <a:gridCol w="1706983">
                  <a:extLst>
                    <a:ext uri="{9D8B030D-6E8A-4147-A177-3AD203B41FA5}">
                      <a16:colId xmlns:a16="http://schemas.microsoft.com/office/drawing/2014/main" val="3508947231"/>
                    </a:ext>
                  </a:extLst>
                </a:gridCol>
              </a:tblGrid>
              <a:tr h="372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도시공원 서비스 평가 지표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Raw value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로그화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정규화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정규화 점수 </a:t>
                      </a:r>
                      <a:r>
                        <a:rPr lang="en-US" altLang="ko-KR" sz="140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</a:rPr>
                        <a:t>x 12.5</a:t>
                      </a:r>
                      <a:endParaRPr lang="ko-KR" altLang="en-US" sz="140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인당 도시공원 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</a:t>
                      </a:r>
                      <a:r>
                        <a:rPr lang="en-US" altLang="ko-KR" sz="1400" spc="-120" baseline="3000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공급 적정성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(1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인당 공원녹지 초과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미달 면적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(m</a:t>
                      </a:r>
                      <a:r>
                        <a:rPr lang="en-US" altLang="ko-KR" sz="1400" spc="-120" baseline="3000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공원관리 예산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단위면적당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금액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조성녹지 면적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(%)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30597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5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방문객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비율 </a:t>
                      </a:r>
                      <a:r>
                        <a:rPr kumimoji="0" lang="en-US" altLang="ko-KR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(%)</a:t>
                      </a:r>
                      <a:endParaRPr kumimoji="0" lang="ko-KR" altLang="en-US" sz="1400" b="0" i="0" u="none" strike="noStrike" kern="1200" cap="none" spc="-120" normalizeH="0" baseline="0" noProof="0">
                        <a:ln w="3175"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0230401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6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서비스 소외인구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비율 </a:t>
                      </a:r>
                      <a:r>
                        <a:rPr kumimoji="0" lang="en-US" altLang="ko-KR" sz="1400" b="0" i="0" u="none" strike="noStrike" kern="1200" cap="none" spc="-120" normalizeH="0" baseline="0" noProof="0">
                          <a:ln w="3175">
                            <a:solidFill>
                              <a:prstClr val="white"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(%)</a:t>
                      </a:r>
                      <a:endParaRPr kumimoji="0" lang="ko-KR" altLang="en-US" sz="1400" b="0" i="0" u="none" strike="noStrike" kern="1200" cap="none" spc="-120" normalizeH="0" baseline="0" noProof="0">
                        <a:ln w="3175">
                          <a:solidFill>
                            <a:prstClr val="white"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7608738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7</a:t>
                      </a: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조성 다양성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광장형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녹지형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점수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3289904"/>
                  </a:ext>
                </a:extLst>
              </a:tr>
              <a:tr h="37235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8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 유형 다양성  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어린이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주제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근린</a:t>
                      </a:r>
                      <a:r>
                        <a:rPr lang="en-US" altLang="ko-KR" sz="14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</a:t>
                      </a:r>
                      <a:endParaRPr lang="ko-KR" altLang="en-US" sz="14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비율 </a:t>
                      </a:r>
                      <a:r>
                        <a:rPr lang="en-US" altLang="ko-KR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(%)</a:t>
                      </a:r>
                      <a:endParaRPr lang="ko-KR" altLang="en-US" sz="1400" spc="-12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로그화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</a:t>
                      </a:r>
                      <a:endParaRPr lang="ko-KR" altLang="en-US" sz="1400" kern="12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정규화 점수 </a:t>
                      </a:r>
                      <a:r>
                        <a:rPr lang="en-US" altLang="ko-KR" sz="1400" kern="1200" spc="-120" noProof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x 12.5</a:t>
                      </a:r>
                      <a:endParaRPr lang="ko-KR" altLang="en-US" sz="1400" kern="1200" spc="-120" noProof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870691"/>
                  </a:ext>
                </a:extLst>
              </a:tr>
              <a:tr h="510983">
                <a:tc gridSpan="2"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도시공원 서비스 종합 평가 </a:t>
                      </a:r>
                      <a:endParaRPr lang="en-US" altLang="ko-KR" sz="14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5249" marR="15249" marT="10166" marB="10166" anchor="ctr">
                    <a:lnL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endParaRPr/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en-US" altLang="ko-KR" sz="1400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spc="-12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점수</a:t>
                      </a:r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15249" marR="15249" marT="10166" marB="10166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fontAlgn="ctr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endParaRPr lang="ko-KR" altLang="en-US" sz="1400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1" hangingPunct="1"/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위의 </a:t>
                      </a: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8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지표</a:t>
                      </a:r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값의 총합</a:t>
                      </a:r>
                      <a:endParaRPr lang="en-US" altLang="ko-KR" sz="1400" b="1" kern="120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marL="0" algn="ctr" defTabSz="914400" rtl="0" eaLnBrk="1" fontAlgn="ctr" latinLnBrk="1" hangingPunct="1"/>
                      <a:r>
                        <a:rPr lang="en-US" altLang="ko-KR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</a:t>
                      </a:r>
                      <a:r>
                        <a:rPr lang="ko-KR" altLang="en-US" sz="1400" b="1" kern="1200"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 만점</a:t>
                      </a:r>
                      <a:endParaRPr lang="ko-KR" altLang="en-US" sz="1400" b="1" kern="1200" dirty="0"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0" marR="0" marT="0" marB="0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938037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EE7F37E-921D-E666-A489-06E77A192FA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773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143F3-0923-98BE-52F3-8EE2748CB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E249E5-9A20-22D9-2F1F-BB6A8ECCF2E0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87C54-9C72-F9B5-B1B2-EC9DDF681101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1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인당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면적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F864B7E-7ED6-E071-7866-3E3A0D276CE3}"/>
              </a:ext>
            </a:extLst>
          </p:cNvPr>
          <p:cNvSpPr/>
          <p:nvPr/>
        </p:nvSpPr>
        <p:spPr>
          <a:xfrm>
            <a:off x="6460957" y="1142467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1384D1B4-3D2D-FC29-02A4-AAAF2EAE730D}"/>
              </a:ext>
            </a:extLst>
          </p:cNvPr>
          <p:cNvGrpSpPr/>
          <p:nvPr/>
        </p:nvGrpSpPr>
        <p:grpSpPr>
          <a:xfrm>
            <a:off x="495499" y="862127"/>
            <a:ext cx="5335882" cy="1266366"/>
            <a:chOff x="495499" y="862127"/>
            <a:chExt cx="5335882" cy="1266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EB5A1FC-3A02-C3EF-4BCC-E108F80FD469}"/>
                </a:ext>
              </a:extLst>
            </p:cNvPr>
            <p:cNvSpPr txBox="1"/>
            <p:nvPr/>
          </p:nvSpPr>
          <p:spPr>
            <a:xfrm>
              <a:off x="554228" y="1225682"/>
              <a:ext cx="5277153" cy="9028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시군 및 행정동 단위에서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공원 면적을 산출하여 사용 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전통적인 지표이며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지난 기간 공원면적을 높이기 위한 유용한 정책 지표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endPara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200E0DFA-6441-D31E-3E55-ABEACB71DD8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A60AE44-E1A2-5F18-8D03-FD03069DDE8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9A04948-14AF-43FB-EB31-1375AFC4CAF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025A2D21-74FF-0591-9BEF-B69EDC62C0A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6D0268A2-E7D3-A82C-2581-5EA9465D0C0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80626369-2F71-A5FD-55CB-36EAA9D4D97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76721749-F0A1-09B8-83DB-2ABC74AEA0C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F84EC258-0130-14DB-266C-16E428FE7555}"/>
              </a:ext>
            </a:extLst>
          </p:cNvPr>
          <p:cNvGrpSpPr/>
          <p:nvPr/>
        </p:nvGrpSpPr>
        <p:grpSpPr>
          <a:xfrm>
            <a:off x="495499" y="2245965"/>
            <a:ext cx="5166290" cy="2602005"/>
            <a:chOff x="495499" y="2541288"/>
            <a:chExt cx="5166290" cy="2602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F9499E4-B6EF-9F81-BEAD-615D9A8A42F1}"/>
                </a:ext>
              </a:extLst>
            </p:cNvPr>
            <p:cNvSpPr txBox="1"/>
            <p:nvPr/>
          </p:nvSpPr>
          <p:spPr>
            <a:xfrm>
              <a:off x="554229" y="4804739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C27C334-4762-DC83-6672-7D342D7E23F8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1E101B-455F-B112-601B-C04EF5E2CE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6AA9ADD-5380-542F-1E8F-9E5B649F41F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5B8AFD2A-CECB-01DC-5A65-6FFB8D39F6F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89B925C2-ED11-4465-5527-5152A4AA91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850BDB1A-E74F-EF71-5E2D-7D5F06348908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37525E40-2998-5DCB-739D-20F43E9A630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82CEDF3-1C48-7631-026A-48615C479A26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4947002"/>
          <a:ext cx="5561316" cy="1220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22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통계청 인구총조사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D4BD18-A323-3C73-E479-D8D3169ECCCF}"/>
                  </a:ext>
                </a:extLst>
              </p:cNvPr>
              <p:cNvSpPr txBox="1"/>
              <p:nvPr/>
            </p:nvSpPr>
            <p:spPr>
              <a:xfrm>
                <a:off x="787016" y="3822256"/>
                <a:ext cx="5164656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행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정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동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1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인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당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0D4BD18-A323-3C73-E479-D8D3169EC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016" y="3822256"/>
                <a:ext cx="5164656" cy="4618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01B15C-FB10-2794-F0A9-8963602AF26F}"/>
                  </a:ext>
                </a:extLst>
              </p:cNvPr>
              <p:cNvSpPr txBox="1"/>
              <p:nvPr/>
            </p:nvSpPr>
            <p:spPr>
              <a:xfrm>
                <a:off x="1049203" y="3217050"/>
                <a:ext cx="4393183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시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/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군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1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인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당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수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01B15C-FB10-2794-F0A9-8963602AF2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203" y="3217050"/>
                <a:ext cx="4393183" cy="461858"/>
              </a:xfrm>
              <a:prstGeom prst="rect">
                <a:avLst/>
              </a:prstGeom>
              <a:blipFill>
                <a:blip r:embed="rId3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>
            <a:extLst>
              <a:ext uri="{FF2B5EF4-FFF2-40B4-BE49-F238E27FC236}">
                <a16:creationId xmlns:a16="http://schemas.microsoft.com/office/drawing/2014/main" id="{DE6E5EFA-6A53-B51E-1933-910F87166A11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9EBF68-C6B0-46EA-AA81-B06DFDA1CCAC}"/>
              </a:ext>
            </a:extLst>
          </p:cNvPr>
          <p:cNvSpPr txBox="1"/>
          <p:nvPr/>
        </p:nvSpPr>
        <p:spPr>
          <a:xfrm>
            <a:off x="8451802" y="5827013"/>
            <a:ext cx="1544383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인당 공원녹지면적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81ABE769-9763-040A-AFBF-303C43905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7685" y="1927413"/>
            <a:ext cx="2507296" cy="3176260"/>
          </a:xfrm>
          <a:prstGeom prst="rect">
            <a:avLst/>
          </a:prstGeom>
        </p:spPr>
      </p:pic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76993330-CC60-9D8F-9E7E-95A493803D48}"/>
              </a:ext>
            </a:extLst>
          </p:cNvPr>
          <p:cNvCxnSpPr>
            <a:cxnSpLocks/>
          </p:cNvCxnSpPr>
          <p:nvPr/>
        </p:nvCxnSpPr>
        <p:spPr>
          <a:xfrm>
            <a:off x="7735815" y="2874335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58D18663-B617-8A6D-8C20-5436D2E8A9CA}"/>
              </a:ext>
            </a:extLst>
          </p:cNvPr>
          <p:cNvCxnSpPr>
            <a:cxnSpLocks/>
          </p:cNvCxnSpPr>
          <p:nvPr/>
        </p:nvCxnSpPr>
        <p:spPr>
          <a:xfrm>
            <a:off x="8041116" y="3237186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8F314B0A-BA76-D2CC-1492-2E2A56AD4089}"/>
              </a:ext>
            </a:extLst>
          </p:cNvPr>
          <p:cNvCxnSpPr>
            <a:cxnSpLocks/>
          </p:cNvCxnSpPr>
          <p:nvPr/>
        </p:nvCxnSpPr>
        <p:spPr>
          <a:xfrm>
            <a:off x="8183580" y="3565079"/>
            <a:ext cx="1999103" cy="183063"/>
          </a:xfrm>
          <a:prstGeom prst="straightConnector1">
            <a:avLst/>
          </a:prstGeom>
          <a:ln>
            <a:solidFill>
              <a:schemeClr val="accent2"/>
            </a:solidFill>
            <a:headEnd type="oval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F19D7FF0-5E22-7887-B327-DF9FFEB187A2}"/>
              </a:ext>
            </a:extLst>
          </p:cNvPr>
          <p:cNvSpPr txBox="1"/>
          <p:nvPr/>
        </p:nvSpPr>
        <p:spPr>
          <a:xfrm>
            <a:off x="9800007" y="2841295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과천시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88.08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9CDA1E9-06B7-656B-78D7-EA0801E9E442}"/>
              </a:ext>
            </a:extLst>
          </p:cNvPr>
          <p:cNvSpPr txBox="1"/>
          <p:nvPr/>
        </p:nvSpPr>
        <p:spPr>
          <a:xfrm>
            <a:off x="10078276" y="3215549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용인시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7.35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B8F0361-3ADB-C43C-87BF-6DE082424936}"/>
              </a:ext>
            </a:extLst>
          </p:cNvPr>
          <p:cNvSpPr txBox="1"/>
          <p:nvPr/>
        </p:nvSpPr>
        <p:spPr>
          <a:xfrm>
            <a:off x="10220740" y="3565422"/>
            <a:ext cx="189114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안성시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3.58 m</a:t>
            </a:r>
            <a:r>
              <a:rPr kumimoji="0" lang="en-US" altLang="ko-K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2</a:t>
            </a:r>
            <a:endParaRPr kumimoji="0" lang="ko-KR" altLang="en-US" sz="120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F4EB9D-6322-F0AD-073D-4EA91EAAA04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0662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A7C267-83A4-CA8D-2A81-91C39E835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63A998-113A-6137-2661-3F8B54290628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1CB209-3D4F-E35E-3C88-ACD64B15A62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공급 적정성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인당 공원녹지 초과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/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미달 면적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E4277C-C498-B641-4A91-25E6EE3CDF45}"/>
              </a:ext>
            </a:extLst>
          </p:cNvPr>
          <p:cNvSpPr/>
          <p:nvPr/>
        </p:nvSpPr>
        <p:spPr>
          <a:xfrm>
            <a:off x="6460957" y="1070811"/>
            <a:ext cx="5173579" cy="529883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3A5B9E1-4E05-135F-1BBE-78B88B281822}"/>
              </a:ext>
            </a:extLst>
          </p:cNvPr>
          <p:cNvGrpSpPr/>
          <p:nvPr/>
        </p:nvGrpSpPr>
        <p:grpSpPr>
          <a:xfrm>
            <a:off x="495499" y="862127"/>
            <a:ext cx="5335882" cy="1245848"/>
            <a:chOff x="495499" y="862127"/>
            <a:chExt cx="5335882" cy="12458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402DB7-F891-96C6-B99D-AE03F2CB1408}"/>
                </a:ext>
              </a:extLst>
            </p:cNvPr>
            <p:cNvSpPr txBox="1"/>
            <p:nvPr/>
          </p:nvSpPr>
          <p:spPr>
            <a:xfrm>
              <a:off x="554228" y="1225682"/>
              <a:ext cx="5277153" cy="882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지역별로 계획공급량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인당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6m²)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과 실제공급량의 차이를 진단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공급 미달량과 초과량에 따라 점수 부과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해당 지자체의 도시공원 관련 정책 추진 결과를 법적 기준으로 판단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F1661A3-3A86-EAD2-7517-A8155A6DD2EF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4221008-F75A-0596-E139-87AA8A9423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1DA69D5-3D06-B6A9-1BE9-2454062C900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D467DB0F-A1F8-13BD-5050-BBE78DCC9C3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F667AA0-C9E1-15A8-0C75-1BAE4938AE9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07C7DC25-1646-0A11-40E6-E28B09F726C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FA45C928-3950-1233-E51C-238084B2135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07EED65-A2E0-8748-2E4F-49D873A75702}"/>
              </a:ext>
            </a:extLst>
          </p:cNvPr>
          <p:cNvGrpSpPr/>
          <p:nvPr/>
        </p:nvGrpSpPr>
        <p:grpSpPr>
          <a:xfrm>
            <a:off x="495499" y="2245965"/>
            <a:ext cx="5166290" cy="2846753"/>
            <a:chOff x="495499" y="2541288"/>
            <a:chExt cx="5166290" cy="284675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90440EE-B4C9-4C09-01E5-8980719D0ACE}"/>
                </a:ext>
              </a:extLst>
            </p:cNvPr>
            <p:cNvSpPr txBox="1"/>
            <p:nvPr/>
          </p:nvSpPr>
          <p:spPr>
            <a:xfrm>
              <a:off x="554229" y="504948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144B175B-32DF-ACE2-F1DB-2441365EC462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4F380FC-35B9-B291-BACC-5E5EFB5FE6F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45B3F54E-1FFD-8261-11B5-4BBBA3CDECB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2B0651E6-A955-CB51-3FF1-F38879E8C3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34F16512-EB7E-F263-36BA-9963F6E83B0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E7F9AE01-4C7C-9BD2-E232-D0C8016EA41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AF782EA2-B250-982D-38EB-F7930FC7881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D3FAA538-DBFF-02A4-8AD9-5F9A7FF737B5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105430"/>
          <a:ext cx="5561316" cy="12207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84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3749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7018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222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인구산출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통계청 인구총조사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7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0A6D7A78-69B4-20AD-0FAC-DE2347F9EF8D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7F8302-58D7-BF63-D90A-D92D516DCA07}"/>
                  </a:ext>
                </a:extLst>
              </p:cNvPr>
              <p:cNvSpPr txBox="1"/>
              <p:nvPr/>
            </p:nvSpPr>
            <p:spPr>
              <a:xfrm>
                <a:off x="1047933" y="3221574"/>
                <a:ext cx="4393183" cy="2208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공급적정성</m:t>
                      </m:r>
                      <m:r>
                        <a:rPr kumimoji="0" lang="en-US" altLang="ko-KR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실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제공급량 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− 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m:t>계획공급량</m:t>
                      </m:r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7F8302-58D7-BF63-D90A-D92D516DC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7933" y="3221574"/>
                <a:ext cx="4393183" cy="220894"/>
              </a:xfrm>
              <a:prstGeom prst="rect">
                <a:avLst/>
              </a:prstGeom>
              <a:blipFill>
                <a:blip r:embed="rId2"/>
                <a:stretch>
                  <a:fillRect t="-8108" b="-270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0B23F9-6B34-2D9A-D743-5D90556DC07C}"/>
                  </a:ext>
                </a:extLst>
              </p:cNvPr>
              <p:cNvSpPr txBox="1"/>
              <p:nvPr/>
            </p:nvSpPr>
            <p:spPr>
              <a:xfrm>
                <a:off x="1375456" y="3648884"/>
                <a:ext cx="2838588" cy="4201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실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제공급량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공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원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면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적</m:t>
                        </m:r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조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성</m:t>
                        </m:r>
                        <m: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인</m:t>
                        </m:r>
                        <m:r>
                          <a:rPr kumimoji="0" lang="ko-KR" altLang="en-US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구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수</m:t>
                        </m:r>
                      </m:den>
                    </m:f>
                  </m:oMath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A0B23F9-6B34-2D9A-D743-5D90556DC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5456" y="3648884"/>
                <a:ext cx="2838588" cy="420115"/>
              </a:xfrm>
              <a:prstGeom prst="rect">
                <a:avLst/>
              </a:prstGeom>
              <a:blipFill>
                <a:blip r:embed="rId3"/>
                <a:stretch>
                  <a:fillRect t="-5882" b="-220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8A5120-25DF-FF5B-3611-0F9A4DD16CA7}"/>
                  </a:ext>
                </a:extLst>
              </p:cNvPr>
              <p:cNvSpPr txBox="1"/>
              <p:nvPr/>
            </p:nvSpPr>
            <p:spPr>
              <a:xfrm>
                <a:off x="1352954" y="4176913"/>
                <a:ext cx="1945031" cy="393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계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획공급량 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  <a:ea typeface="맑은 고딕" panose="020B0503020000020004" pitchFamily="50" charset="-127"/>
                    <a:cs typeface="+mn-cs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ko-KR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kumimoji="0" lang="en-US" altLang="ko-KR" sz="1400" b="1" i="0" u="none" strike="noStrike" kern="1200" cap="none" spc="-13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맑은 고딕" pitchFamily="50"/>
                            <a:ea typeface="맑은 고딕" pitchFamily="50"/>
                            <a:cs typeface="+mn-cs"/>
                          </a:rPr>
                          <m:t>6㎡</m:t>
                        </m:r>
                      </m:num>
                      <m:den>
                        <m:r>
                          <a:rPr kumimoji="0" lang="en-US" altLang="ko-KR" sz="1400" b="0" i="1" u="none" strike="noStrike" kern="1200" cap="none" spc="-13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맑은 고딕" pitchFamily="50"/>
                            <a:cs typeface="+mn-cs"/>
                          </a:rPr>
                          <m:t>1</m:t>
                        </m:r>
                        <m:r>
                          <a:rPr kumimoji="0" lang="ko-KR" alt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인</m:t>
                        </m:r>
                      </m:den>
                    </m:f>
                  </m:oMath>
                </a14:m>
                <a:endPara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BA8A5120-25DF-FF5B-3611-0F9A4DD16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954" y="4176913"/>
                <a:ext cx="1945031" cy="393249"/>
              </a:xfrm>
              <a:prstGeom prst="rect">
                <a:avLst/>
              </a:prstGeom>
              <a:blipFill>
                <a:blip r:embed="rId4"/>
                <a:stretch>
                  <a:fillRect t="-1538" b="-2153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B8F0C6FE-804E-EAFF-23E5-1D7F4FD58A1D}"/>
              </a:ext>
            </a:extLst>
          </p:cNvPr>
          <p:cNvSpPr txBox="1"/>
          <p:nvPr/>
        </p:nvSpPr>
        <p:spPr>
          <a:xfrm>
            <a:off x="4214044" y="3527829"/>
            <a:ext cx="1895513" cy="9887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공급적정성 범위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-6 ~ ∞</a:t>
            </a: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- 6 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없는 </a:t>
            </a:r>
            <a:r>
              <a:rPr kumimoji="0" lang="ko-KR" altLang="en-US" sz="1000" b="0" i="0" u="none" strike="noStrike" kern="1200" cap="none" spc="-13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읍면동</a:t>
            </a:r>
            <a:endParaRPr kumimoji="0" lang="en-US" altLang="ko-KR" sz="1000" b="0" i="0" u="none" strike="noStrike" kern="1200" cap="none" spc="-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음수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계획공급량 이하</a:t>
            </a:r>
            <a:endParaRPr kumimoji="0" lang="en-US" altLang="ko-KR" sz="1000" b="0" i="0" u="none" strike="noStrike" kern="1200" cap="none" spc="-13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양수 </a:t>
            </a:r>
            <a:r>
              <a:rPr kumimoji="0" lang="en-US" altLang="ko-KR" sz="1000" b="1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kumimoji="0" lang="ko-KR" altLang="en-US" sz="1000" b="0" i="0" u="none" strike="noStrike" kern="1200" cap="none" spc="-13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계획공급량 이상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4519103C-D302-0D8B-92CF-42D735E64FD3}"/>
              </a:ext>
            </a:extLst>
          </p:cNvPr>
          <p:cNvSpPr txBox="1"/>
          <p:nvPr/>
        </p:nvSpPr>
        <p:spPr>
          <a:xfrm>
            <a:off x="9477605" y="5745570"/>
            <a:ext cx="2000109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1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인당 </a:t>
            </a:r>
            <a:r>
              <a: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6m</a:t>
            </a:r>
            <a:r>
              <a:rPr kumimoji="0" lang="en-US" altLang="ko-KR" sz="1400" b="0" i="0" u="none" strike="noStrike" kern="1200" cap="none" spc="-60" normalizeH="0" baseline="3000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2</a:t>
            </a: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 공급적정성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6EB13F41-965C-C6DD-9636-3F582E51204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563" t="3340" r="6775" b="3394"/>
          <a:stretch/>
        </p:blipFill>
        <p:spPr>
          <a:xfrm>
            <a:off x="9459043" y="3501434"/>
            <a:ext cx="2037234" cy="2060061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0811F1FD-4831-B5B4-C6C8-DD77DDF17D05}"/>
              </a:ext>
            </a:extLst>
          </p:cNvPr>
          <p:cNvGraphicFramePr>
            <a:graphicFrameLocks noGrp="1"/>
          </p:cNvGraphicFramePr>
          <p:nvPr/>
        </p:nvGraphicFramePr>
        <p:xfrm>
          <a:off x="6630549" y="1107614"/>
          <a:ext cx="2658902" cy="50825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44799">
                  <a:extLst>
                    <a:ext uri="{9D8B030D-6E8A-4147-A177-3AD203B41FA5}">
                      <a16:colId xmlns:a16="http://schemas.microsoft.com/office/drawing/2014/main" val="4666237"/>
                    </a:ext>
                  </a:extLst>
                </a:gridCol>
                <a:gridCol w="1514103">
                  <a:extLst>
                    <a:ext uri="{9D8B030D-6E8A-4147-A177-3AD203B41FA5}">
                      <a16:colId xmlns:a16="http://schemas.microsoft.com/office/drawing/2014/main" val="1626936527"/>
                    </a:ext>
                  </a:extLst>
                </a:gridCol>
              </a:tblGrid>
              <a:tr h="26758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안양시 행정동</a:t>
                      </a:r>
                      <a:endParaRPr lang="ko-KR" altLang="en-US" sz="950" b="1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공급적정성 </a:t>
                      </a:r>
                      <a:endParaRPr lang="en-US" altLang="ko-KR" sz="950" b="1" u="none" strike="noStrike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 fontAlgn="ctr"/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(1</a:t>
                      </a:r>
                      <a:r>
                        <a:rPr lang="ko-KR" altLang="en-US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인당 공원녹지 면적 </a:t>
                      </a:r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-6m</a:t>
                      </a:r>
                      <a:r>
                        <a:rPr lang="en-US" altLang="ko-KR" sz="950" b="1" u="none" strike="noStrike" baseline="300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en-US" altLang="ko-KR" sz="95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ko-KR" altLang="en-US" sz="950" b="1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63685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50.23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421198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갈산동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31.86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3534128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달안동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3.10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9145273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관양동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5.13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23120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석수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6.16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632360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석수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180.99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48380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부림동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-2.79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000400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2.24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5676428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0.02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795228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43.10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53932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0.26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770633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30.23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209170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범계동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-3.54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161517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충훈동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4.24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6189112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부흥동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-2.68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642878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평안동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5.27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09573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-3.99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1973914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비산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5.05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8320425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귀인동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-4.90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215352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-4.08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58463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-1.62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983334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-5.16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265217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-5.75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22580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동안구 인덕원동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-4.64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76510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-4.19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4099749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신촌동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-5.12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5573697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만안구 박달</a:t>
                      </a:r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-4.87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4064786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평촌동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-5.76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8902136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박달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>
                          <a:solidFill>
                            <a:schemeClr val="tx1"/>
                          </a:solidFill>
                          <a:effectLst/>
                        </a:rPr>
                        <a:t>13.52 </a:t>
                      </a:r>
                      <a:endParaRPr lang="en-US" altLang="ko-KR" sz="950" b="0" i="0" u="none" strike="noStrike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2853082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동안구 </a:t>
                      </a:r>
                      <a:r>
                        <a:rPr lang="ko-KR" altLang="en-US" sz="950" b="0" u="none" strike="noStrike" dirty="0" err="1">
                          <a:solidFill>
                            <a:schemeClr val="tx1"/>
                          </a:solidFill>
                          <a:effectLst/>
                        </a:rPr>
                        <a:t>호계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-5.76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2121211"/>
                  </a:ext>
                </a:extLst>
              </a:tr>
              <a:tr h="138053">
                <a:tc>
                  <a:txBody>
                    <a:bodyPr/>
                    <a:lstStyle/>
                    <a:p>
                      <a:pPr marL="180000" lvl="1" algn="l" fontAlgn="ctr"/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만안구 안양</a:t>
                      </a:r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r>
                        <a:rPr lang="ko-KR" altLang="en-US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동</a:t>
                      </a:r>
                      <a:endParaRPr lang="ko-KR" altLang="en-US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95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-4.65 </a:t>
                      </a:r>
                      <a:endParaRPr lang="en-US" altLang="ko-KR" sz="950" b="0" i="0" u="none" strike="noStrike" dirty="0">
                        <a:solidFill>
                          <a:schemeClr val="tx1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025771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42B0A60-C2FA-E569-631D-D36327CF60F2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0776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54BBA-A151-C0B4-0F46-31E74BC4B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7F7F735-7B56-744B-774F-24752BDA750B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5FECBD-6B26-9260-4D7B-B5B970B7F036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공원관리 예산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단위면적당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709CDD5-8997-0AF4-BB7D-02C21E400615}"/>
              </a:ext>
            </a:extLst>
          </p:cNvPr>
          <p:cNvSpPr/>
          <p:nvPr/>
        </p:nvSpPr>
        <p:spPr>
          <a:xfrm>
            <a:off x="6743700" y="1377735"/>
            <a:ext cx="4890836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ECE31AA-B718-4E7D-9000-FBE09361E48C}"/>
              </a:ext>
            </a:extLst>
          </p:cNvPr>
          <p:cNvGrpSpPr/>
          <p:nvPr/>
        </p:nvGrpSpPr>
        <p:grpSpPr>
          <a:xfrm>
            <a:off x="495499" y="862127"/>
            <a:ext cx="6301541" cy="1481810"/>
            <a:chOff x="495499" y="862127"/>
            <a:chExt cx="6301541" cy="1481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985C450-44BF-E0AB-F913-9E86B0295471}"/>
                </a:ext>
              </a:extLst>
            </p:cNvPr>
            <p:cNvSpPr txBox="1"/>
            <p:nvPr/>
          </p:nvSpPr>
          <p:spPr>
            <a:xfrm>
              <a:off x="554228" y="1225682"/>
              <a:ext cx="6242812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dirty="0"/>
                <a:t>지자체별 공원의 질적가치 제고에 어느정도 관심과 정책적 우선순위를</a:t>
              </a:r>
              <a:br>
                <a:rPr lang="en-US" altLang="ko-KR" dirty="0"/>
              </a:br>
              <a:r>
                <a:rPr lang="ko-KR" altLang="en-US" dirty="0"/>
                <a:t>두는 가를 평가</a:t>
              </a:r>
              <a:endParaRPr lang="en-US" altLang="ko-KR" dirty="0"/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공원 관리에 사용된 예산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년간 평균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단위 면적으로 환산하여 평가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조성된 공원이 가지는 특성에 영향을 받는 한계가 있지만 지자체별 명확한 특성이 나타남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7F781696-3FE0-4A3A-1966-522049EED86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61D3EE4-218C-1599-31A2-585EB9742EE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137BC77-5347-07E2-D580-5CF3488403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24FED679-1C19-01FD-9B36-729D4901DB5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C7730948-1F96-E669-D91E-A4147841DC0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4F75AFA4-13B6-4BA8-7FE8-6CCDE6511A5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620BDB-90AF-BDEE-F912-513A81E5C1B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4ECDD6E-A46D-DA94-A1BE-C9F2FFF0CA6D}"/>
              </a:ext>
            </a:extLst>
          </p:cNvPr>
          <p:cNvGrpSpPr/>
          <p:nvPr/>
        </p:nvGrpSpPr>
        <p:grpSpPr>
          <a:xfrm>
            <a:off x="495499" y="2353440"/>
            <a:ext cx="5166290" cy="2671443"/>
            <a:chOff x="495499" y="2541288"/>
            <a:chExt cx="5166290" cy="26714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0BF0289-27E0-84DA-4B5A-7993A5CBB6D7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45E535C-F5F7-9B9E-1D06-C5BCF5F962BB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BAB2E30-A127-FC06-B6FF-110A11C2A1A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1128678E-CAC9-179B-EF58-EBB5A301EFE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FC7B8C37-636C-3A47-61D7-F9004B9D419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A15D8FB6-EB98-AFEC-C562-9DB31FCF186A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89E0C19D-5605-3628-B490-A88EF10EBC5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BD65F8A9-90D4-249B-35C9-65D81260977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6FAF5D3D-57D4-E97E-A164-74C5AD9A3EBD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AB21A9D6-62A3-4EFA-7DD7-51063F2E8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80320"/>
              </p:ext>
            </p:extLst>
          </p:nvPr>
        </p:nvGraphicFramePr>
        <p:xfrm>
          <a:off x="687084" y="5077338"/>
          <a:ext cx="5561316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163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3677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6777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 예산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각 시군의 예산서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31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 </a:t>
                      </a:r>
                    </a:p>
                    <a:p>
                      <a:pPr algn="ctr"/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1400" kern="0" spc="-130" dirty="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예산서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56" name="TextBox 55">
            <a:extLst>
              <a:ext uri="{FF2B5EF4-FFF2-40B4-BE49-F238E27FC236}">
                <a16:creationId xmlns:a16="http://schemas.microsoft.com/office/drawing/2014/main" id="{A9C2CB62-1FCF-D8F2-76D0-ED4AEDEB1BB0}"/>
              </a:ext>
            </a:extLst>
          </p:cNvPr>
          <p:cNvSpPr txBox="1"/>
          <p:nvPr/>
        </p:nvSpPr>
        <p:spPr>
          <a:xfrm>
            <a:off x="687084" y="2852582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25E4DF-3F80-854F-BCD3-A18DEE615C9C}"/>
                  </a:ext>
                </a:extLst>
              </p:cNvPr>
              <p:cNvSpPr txBox="1"/>
              <p:nvPr/>
            </p:nvSpPr>
            <p:spPr>
              <a:xfrm>
                <a:off x="682642" y="4027286"/>
                <a:ext cx="1963453" cy="2194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행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정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동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관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리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예</m:t>
                      </m:r>
                      <m:r>
                        <a:rPr kumimoji="0" lang="ko-KR" alt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산</m:t>
                      </m:r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825E4DF-3F80-854F-BCD3-A18DEE615C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642" y="4027286"/>
                <a:ext cx="1963453" cy="219484"/>
              </a:xfrm>
              <a:prstGeom prst="rect">
                <a:avLst/>
              </a:prstGeom>
              <a:blipFill>
                <a:blip r:embed="rId2"/>
                <a:stretch>
                  <a:fillRect t="-13889" b="-25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3F8557-BCFC-8ED7-4A92-78D75BBF6153}"/>
                  </a:ext>
                </a:extLst>
              </p:cNvPr>
              <p:cNvSpPr txBox="1"/>
              <p:nvPr/>
            </p:nvSpPr>
            <p:spPr>
              <a:xfrm>
                <a:off x="2711887" y="3280297"/>
                <a:ext cx="2575899" cy="470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최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근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5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년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균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관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리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예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산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43F8557-BCFC-8ED7-4A92-78D75BBF61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887" y="3280297"/>
                <a:ext cx="2575899" cy="470322"/>
              </a:xfrm>
              <a:prstGeom prst="rect">
                <a:avLst/>
              </a:prstGeom>
              <a:blipFill>
                <a:blip r:embed="rId3"/>
                <a:stretch>
                  <a:fillRect r="-14218" b="-129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C674E0-DB4A-4DB9-3C7F-E10CE60279C0}"/>
                  </a:ext>
                </a:extLst>
              </p:cNvPr>
              <p:cNvSpPr txBox="1"/>
              <p:nvPr/>
            </p:nvSpPr>
            <p:spPr>
              <a:xfrm>
                <a:off x="598880" y="3251043"/>
                <a:ext cx="2276643" cy="5312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시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군</m:t>
                      </m:r>
                      <m:r>
                        <a:rPr kumimoji="0" lang="en-US" altLang="ko-KR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공</m:t>
                      </m:r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원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a:rPr kumimoji="0" lang="ko-KR" altLang="en-US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면</m:t>
                      </m:r>
                      <m:r>
                        <a:rPr kumimoji="0" lang="ko-KR" altLang="en-US" sz="14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적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1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m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2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 당 </m:t>
                      </m:r>
                    </m:oMath>
                  </m:oMathPara>
                </a14:m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관리 예산</m:t>
                      </m:r>
                    </m:oMath>
                  </m:oMathPara>
                </a14:m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DC674E0-DB4A-4DB9-3C7F-E10CE6027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880" y="3251043"/>
                <a:ext cx="2276643" cy="531299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D97600-3180-17C1-9974-879A5F4F945B}"/>
                  </a:ext>
                </a:extLst>
              </p:cNvPr>
              <p:cNvSpPr txBox="1"/>
              <p:nvPr/>
            </p:nvSpPr>
            <p:spPr>
              <a:xfrm>
                <a:off x="927750" y="4221901"/>
                <a:ext cx="5079984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∙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원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면</m:t>
                    </m:r>
                    <m:r>
                      <a:rPr kumimoji="0" lang="ko-KR" altLang="en-US" sz="14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적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1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m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3000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2</m:t>
                    </m:r>
                    <m:r>
                      <m:rPr>
                        <m:nor/>
                      </m:rPr>
                      <a:rPr kumimoji="0" lang="ko-KR" alt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당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  <m:r>
                      <m:rPr>
                        <m:nor/>
                      </m:rPr>
                      <a:rPr kumimoji="0" lang="ko-KR" altLang="en-US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관리 예산</m:t>
                    </m:r>
                    <m:r>
                      <m:rPr>
                        <m:nor/>
                      </m:rPr>
                      <a:rPr kumimoji="0" lang="en-US" altLang="ko-KR" sz="14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2110004020202020204"/>
                        <a:ea typeface="맑은 고딕" panose="020B0503020000020004" pitchFamily="50" charset="-127"/>
                        <a:cs typeface="+mn-cs"/>
                      </a:rPr>
                      <m:t> </m:t>
                    </m:r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X </a:t>
                </a:r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행정동 내 공원 면적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71D97600-3180-17C1-9974-879A5F4F94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750" y="4221901"/>
                <a:ext cx="5079984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그룹 1">
            <a:extLst>
              <a:ext uri="{FF2B5EF4-FFF2-40B4-BE49-F238E27FC236}">
                <a16:creationId xmlns:a16="http://schemas.microsoft.com/office/drawing/2014/main" id="{DCCE0F40-9522-B142-AF9F-B2CE5610552F}"/>
              </a:ext>
            </a:extLst>
          </p:cNvPr>
          <p:cNvGrpSpPr/>
          <p:nvPr/>
        </p:nvGrpSpPr>
        <p:grpSpPr>
          <a:xfrm>
            <a:off x="6634495" y="1527425"/>
            <a:ext cx="5162587" cy="4777946"/>
            <a:chOff x="6634495" y="1580191"/>
            <a:chExt cx="5162587" cy="477794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B08BA94-EB29-B9E3-71E7-39224EFF6214}"/>
                </a:ext>
              </a:extLst>
            </p:cNvPr>
            <p:cNvSpPr txBox="1"/>
            <p:nvPr/>
          </p:nvSpPr>
          <p:spPr>
            <a:xfrm>
              <a:off x="6634495" y="5834917"/>
              <a:ext cx="5162587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algn="ctr">
                <a:defRPr sz="1400" b="0" spc="-60">
                  <a:ln w="3175">
                    <a:solidFill>
                      <a:schemeClr val="tx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accent1"/>
                  </a:solidFill>
                  <a:effectLst/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31</a:t>
              </a: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시군의 </a:t>
              </a: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5</a:t>
              </a: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년 간 결산보고서를 바탕으로</a:t>
              </a:r>
              <a:endParaRPr kumimoji="0" lang="en-US" altLang="ko-KR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공원관리에 사용된 예산만을 합산 후 평균 </a:t>
              </a: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조성예산 제외</a:t>
              </a:r>
              <a:r>
                <a:rPr kumimoji="0" lang="en-US" altLang="ko-KR" sz="1400" b="0" i="0" u="none" strike="noStrike" kern="1200" cap="none" spc="-6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EA275529-E03B-2051-BCF5-BEC1D76E4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110" t="14633" r="14428" b="1158"/>
            <a:stretch/>
          </p:blipFill>
          <p:spPr>
            <a:xfrm>
              <a:off x="7257715" y="1580191"/>
              <a:ext cx="3916146" cy="2692094"/>
            </a:xfrm>
            <a:prstGeom prst="rect">
              <a:avLst/>
            </a:prstGeom>
          </p:spPr>
        </p:pic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F34B7F05-C68A-B4F3-A648-EF44500390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91838" y="4348311"/>
              <a:ext cx="4447900" cy="1277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929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7D473-00B3-90B0-A107-103891724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347CB6-B90D-FA06-25EC-A92307E33F88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05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46DA7C-B12B-DDD4-E0E1-BC430A9D33EB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조성녹지 면적 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7356863-47E4-51DB-E1EE-A3E705F51855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71989C-D548-449A-55A6-A6FEA7D93215}"/>
              </a:ext>
            </a:extLst>
          </p:cNvPr>
          <p:cNvGrpSpPr/>
          <p:nvPr/>
        </p:nvGrpSpPr>
        <p:grpSpPr>
          <a:xfrm>
            <a:off x="495499" y="862127"/>
            <a:ext cx="5877253" cy="1430514"/>
            <a:chOff x="495499" y="862127"/>
            <a:chExt cx="5877253" cy="143051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5FB8B2-560B-8376-F057-F6A47A849384}"/>
                </a:ext>
              </a:extLst>
            </p:cNvPr>
            <p:cNvSpPr txBox="1"/>
            <p:nvPr/>
          </p:nvSpPr>
          <p:spPr>
            <a:xfrm>
              <a:off x="554228" y="1225682"/>
              <a:ext cx="5818524" cy="10669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dirty="0"/>
                <a:t>도시공원의 보완적 역할이 가능한 조성녹지의 면적을 반영하여 </a:t>
              </a:r>
              <a:r>
                <a:rPr lang="ko-KR" altLang="en-US" dirty="0" err="1"/>
                <a:t>그린인프라</a:t>
              </a:r>
              <a:r>
                <a:rPr lang="ko-KR" altLang="en-US" dirty="0"/>
                <a:t> 수준 평가</a:t>
              </a:r>
              <a:endParaRPr lang="en-US" altLang="ko-KR" dirty="0"/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조성녹지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도시생태현황지도 조성녹지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유형을 활용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아파트 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경관녹지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완충녹지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연결녹지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반영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endPara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83D5416-0FE5-DE08-B692-D12FC01826DB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3F0F43A-E1D6-3A09-9731-F826BB96B51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12EDA85-AB83-41DB-C025-8EDAFD8A65F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2544723-DA11-0243-6C26-0F0D5B2CC2F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86A8DD8F-1C99-564A-5835-833A04D1E2C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B08196CB-1DBC-AD77-B5C3-1B1FEC87C0A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A870C2C5-BAA0-4881-9CE1-7E057C548669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5E330B5-26F5-E8EF-9AA4-518CDE293880}"/>
              </a:ext>
            </a:extLst>
          </p:cNvPr>
          <p:cNvGrpSpPr/>
          <p:nvPr/>
        </p:nvGrpSpPr>
        <p:grpSpPr>
          <a:xfrm>
            <a:off x="495499" y="2324952"/>
            <a:ext cx="5166290" cy="2901601"/>
            <a:chOff x="495499" y="2541288"/>
            <a:chExt cx="5166290" cy="290160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868035A-A9E6-CD16-7BBD-97A54ECEB1E3}"/>
                </a:ext>
              </a:extLst>
            </p:cNvPr>
            <p:cNvSpPr txBox="1"/>
            <p:nvPr/>
          </p:nvSpPr>
          <p:spPr>
            <a:xfrm>
              <a:off x="554229" y="5104335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A52C2754-2104-3F3E-93E9-63ED92A7FE49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B361D72-95E4-F0F6-19CE-2FCF4C8962B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69C2410B-133F-3E3B-8BFE-6F036A8456F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72554F14-5F6B-0111-35F2-0E3AD0D5ABA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9AC6EB73-8EEF-211C-E708-67F7EF07408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598F6969-A384-4C6A-7849-ED07707F71D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4CC5905C-0C99-CD72-0464-F22F6FEFEF2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B5EA52F1-FD5A-28B7-82EC-2BA613A93AE3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D19647ED-9CEA-E73B-0992-D6C5A3F8D2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696741"/>
              </p:ext>
            </p:extLst>
          </p:nvPr>
        </p:nvGraphicFramePr>
        <p:xfrm>
          <a:off x="687084" y="5304033"/>
          <a:ext cx="5561316" cy="8984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51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2225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6637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조성녹지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도시생태현황지도 </a:t>
                      </a:r>
                      <a:endParaRPr lang="en-US" altLang="ko-KR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5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년주기로 갱신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</a:tbl>
          </a:graphicData>
        </a:graphic>
      </p:graphicFrame>
      <p:sp>
        <p:nvSpPr>
          <p:cNvPr id="54" name="TextBox 53">
            <a:extLst>
              <a:ext uri="{FF2B5EF4-FFF2-40B4-BE49-F238E27FC236}">
                <a16:creationId xmlns:a16="http://schemas.microsoft.com/office/drawing/2014/main" id="{59B22B5B-B986-6297-8BD7-CFDC617FE740}"/>
              </a:ext>
            </a:extLst>
          </p:cNvPr>
          <p:cNvSpPr txBox="1"/>
          <p:nvPr/>
        </p:nvSpPr>
        <p:spPr>
          <a:xfrm>
            <a:off x="687084" y="2824094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4530CDF-B215-E70C-1DFF-1147DF6A57B4}"/>
                  </a:ext>
                </a:extLst>
              </p:cNvPr>
              <p:cNvSpPr txBox="1"/>
              <p:nvPr/>
            </p:nvSpPr>
            <p:spPr>
              <a:xfrm>
                <a:off x="3174196" y="3355447"/>
                <a:ext cx="2575899" cy="4703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녹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지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74530CDF-B215-E70C-1DFF-1147DF6A57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96" y="3355447"/>
                <a:ext cx="2575899" cy="47032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2C8BB8-D6E8-E975-B9DB-97677F0ACAE6}"/>
                  </a:ext>
                </a:extLst>
              </p:cNvPr>
              <p:cNvSpPr txBox="1"/>
              <p:nvPr/>
            </p:nvSpPr>
            <p:spPr>
              <a:xfrm>
                <a:off x="785649" y="3431513"/>
                <a:ext cx="2575899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조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성녹지 면적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F2C8BB8-D6E8-E975-B9DB-97677F0AC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3431513"/>
                <a:ext cx="2575899" cy="31181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CBA59-95A7-F17F-F3E6-D6D6EC2481F0}"/>
                  </a:ext>
                </a:extLst>
              </p:cNvPr>
              <p:cNvSpPr txBox="1"/>
              <p:nvPr/>
            </p:nvSpPr>
            <p:spPr>
              <a:xfrm>
                <a:off x="3174196" y="4001639"/>
                <a:ext cx="2575899" cy="461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조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성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녹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지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51CBA59-95A7-F17F-F3E6-D6D6EC248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4196" y="4001639"/>
                <a:ext cx="2575899" cy="4618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1E0E1F-4693-F409-4656-6E4BF6B003AA}"/>
                  </a:ext>
                </a:extLst>
              </p:cNvPr>
              <p:cNvSpPr txBox="1"/>
              <p:nvPr/>
            </p:nvSpPr>
            <p:spPr>
              <a:xfrm>
                <a:off x="785649" y="4077705"/>
                <a:ext cx="2575899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행정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동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조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성녹지 면적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7E1E0E1F-4693-F409-4656-6E4BF6B003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4077705"/>
                <a:ext cx="2575899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그림 74">
            <a:extLst>
              <a:ext uri="{FF2B5EF4-FFF2-40B4-BE49-F238E27FC236}">
                <a16:creationId xmlns:a16="http://schemas.microsoft.com/office/drawing/2014/main" id="{EBBF0D74-5853-A6DD-51E9-43632C6201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5427" y="1694057"/>
            <a:ext cx="4809333" cy="3316938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93D98402-F891-DA14-AFE6-C06CF1C836AE}"/>
              </a:ext>
            </a:extLst>
          </p:cNvPr>
          <p:cNvSpPr/>
          <p:nvPr/>
        </p:nvSpPr>
        <p:spPr>
          <a:xfrm>
            <a:off x="9548224" y="5104867"/>
            <a:ext cx="1911884" cy="25122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08842D5B-8197-6CFE-07FB-CE84FF634257}"/>
              </a:ext>
            </a:extLst>
          </p:cNvPr>
          <p:cNvSpPr/>
          <p:nvPr/>
        </p:nvSpPr>
        <p:spPr>
          <a:xfrm>
            <a:off x="9690563" y="5191423"/>
            <a:ext cx="212141" cy="70794"/>
          </a:xfrm>
          <a:prstGeom prst="rect">
            <a:avLst/>
          </a:prstGeom>
          <a:solidFill>
            <a:srgbClr val="C6E2B2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AD3DA5C-B5B1-EC8A-24B9-A5F077C8643B}"/>
              </a:ext>
            </a:extLst>
          </p:cNvPr>
          <p:cNvSpPr txBox="1"/>
          <p:nvPr/>
        </p:nvSpPr>
        <p:spPr>
          <a:xfrm>
            <a:off x="10045043" y="5104867"/>
            <a:ext cx="163579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도생도 기반 조성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녹지경계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6D6362E-FEAC-1237-1E42-DDA0578952B4}"/>
              </a:ext>
            </a:extLst>
          </p:cNvPr>
          <p:cNvSpPr txBox="1"/>
          <p:nvPr/>
        </p:nvSpPr>
        <p:spPr>
          <a:xfrm>
            <a:off x="6554552" y="5665814"/>
            <a:ext cx="51625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조성녹지 면적 비율</a:t>
            </a:r>
          </a:p>
        </p:txBody>
      </p:sp>
    </p:spTree>
    <p:extLst>
      <p:ext uri="{BB962C8B-B14F-4D97-AF65-F5344CB8AC3E}">
        <p14:creationId xmlns:p14="http://schemas.microsoft.com/office/powerpoint/2010/main" val="25852645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F17554-0B38-66F0-33C5-EEE361A92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D6FDDF4-2C87-849A-32FF-0A229963F6CC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06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BA52A-DF42-CA7D-11AB-355F4362F67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방문객 비율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7265BC2-F77E-C831-6448-980084170D37}"/>
              </a:ext>
            </a:extLst>
          </p:cNvPr>
          <p:cNvSpPr/>
          <p:nvPr/>
        </p:nvSpPr>
        <p:spPr>
          <a:xfrm>
            <a:off x="6550659" y="1070811"/>
            <a:ext cx="5173579" cy="538425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8BF3A094-5D0E-EFF4-8C93-A8A0CB69C7AC}"/>
              </a:ext>
            </a:extLst>
          </p:cNvPr>
          <p:cNvGrpSpPr/>
          <p:nvPr/>
        </p:nvGrpSpPr>
        <p:grpSpPr>
          <a:xfrm>
            <a:off x="495499" y="862127"/>
            <a:ext cx="6210101" cy="968849"/>
            <a:chOff x="495499" y="862127"/>
            <a:chExt cx="6210101" cy="968849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086AEEF-6BBD-96ED-67B7-4599A15C3734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</a:lstStyle>
            <a:p>
              <a:r>
                <a:rPr lang="ko-KR" altLang="en-US" dirty="0"/>
                <a:t>해당공원이 지역내에서 얼마나 활발하게 활용되는 가를 판단</a:t>
              </a:r>
              <a:endParaRPr lang="en-US" altLang="ko-KR" dirty="0"/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유동인구에 기반한 방문객 평가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개별공원의 공원의 활용성에 대한 세부적인 평가 가능 </a:t>
              </a:r>
            </a:p>
          </p:txBody>
        </p: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3E4A0F33-5D0F-E558-6A84-CEDE50AE9964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AF0FFB5B-5F29-4C48-2425-4E2151A6E9B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64" name="그룹 63">
                <a:extLst>
                  <a:ext uri="{FF2B5EF4-FFF2-40B4-BE49-F238E27FC236}">
                    <a16:creationId xmlns:a16="http://schemas.microsoft.com/office/drawing/2014/main" id="{76AEAF7C-BD03-6F86-85DA-11E5289D218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73D56C87-8EC0-0F39-14E1-F62FB6ECC04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7" name="사각형: 둥근 모서리 66">
                    <a:extLst>
                      <a:ext uri="{FF2B5EF4-FFF2-40B4-BE49-F238E27FC236}">
                        <a16:creationId xmlns:a16="http://schemas.microsoft.com/office/drawing/2014/main" id="{7F71A40B-9705-A11A-14AD-A0DAAD00DA0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8" name="사각형: 둥근 모서리 67">
                    <a:extLst>
                      <a:ext uri="{FF2B5EF4-FFF2-40B4-BE49-F238E27FC236}">
                        <a16:creationId xmlns:a16="http://schemas.microsoft.com/office/drawing/2014/main" id="{8580E062-DEF1-A5B1-A400-54674464CFF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6" name="화살표: 갈매기형 수장 65">
                  <a:extLst>
                    <a:ext uri="{FF2B5EF4-FFF2-40B4-BE49-F238E27FC236}">
                      <a16:creationId xmlns:a16="http://schemas.microsoft.com/office/drawing/2014/main" id="{614E4D31-BF25-0BFD-3265-F336ABB566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3C780B19-B257-AA62-A83F-16DA6F979517}"/>
              </a:ext>
            </a:extLst>
          </p:cNvPr>
          <p:cNvGrpSpPr/>
          <p:nvPr/>
        </p:nvGrpSpPr>
        <p:grpSpPr>
          <a:xfrm>
            <a:off x="495499" y="2245965"/>
            <a:ext cx="5166290" cy="2671443"/>
            <a:chOff x="495499" y="2541288"/>
            <a:chExt cx="5166290" cy="2671443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0F371C7-17B4-9E75-7DEC-8C00EB86CBF8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1275CB4A-13DA-AC80-A368-24F9953C838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E3FFC1B-8F44-EEF2-BACC-A92D942D078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3" name="그룹 72">
                <a:extLst>
                  <a:ext uri="{FF2B5EF4-FFF2-40B4-BE49-F238E27FC236}">
                    <a16:creationId xmlns:a16="http://schemas.microsoft.com/office/drawing/2014/main" id="{B04004F8-8484-673A-B3AC-BAD1D14AA4C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4" name="그룹 73">
                  <a:extLst>
                    <a:ext uri="{FF2B5EF4-FFF2-40B4-BE49-F238E27FC236}">
                      <a16:creationId xmlns:a16="http://schemas.microsoft.com/office/drawing/2014/main" id="{CB6F49C3-DBF1-344D-DAC9-99CB885ED29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76" name="사각형: 둥근 모서리 75">
                    <a:extLst>
                      <a:ext uri="{FF2B5EF4-FFF2-40B4-BE49-F238E27FC236}">
                        <a16:creationId xmlns:a16="http://schemas.microsoft.com/office/drawing/2014/main" id="{D823F7FA-F385-87A1-F411-388E1CB7A01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77" name="사각형: 둥근 모서리 76">
                    <a:extLst>
                      <a:ext uri="{FF2B5EF4-FFF2-40B4-BE49-F238E27FC236}">
                        <a16:creationId xmlns:a16="http://schemas.microsoft.com/office/drawing/2014/main" id="{2DD1BB27-4892-9439-D07A-08539DE3BB7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5" name="화살표: 갈매기형 수장 74">
                  <a:extLst>
                    <a:ext uri="{FF2B5EF4-FFF2-40B4-BE49-F238E27FC236}">
                      <a16:creationId xmlns:a16="http://schemas.microsoft.com/office/drawing/2014/main" id="{95D2E409-F166-A614-DBA3-3920BE25515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44A4C1F7-351F-D7B1-6EB0-75A16E71F557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79" name="표 78">
            <a:extLst>
              <a:ext uri="{FF2B5EF4-FFF2-40B4-BE49-F238E27FC236}">
                <a16:creationId xmlns:a16="http://schemas.microsoft.com/office/drawing/2014/main" id="{265E24FC-B2E4-C284-4B46-CF2CC8F30E27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43211"/>
          <a:ext cx="5561316" cy="141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유동인구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유동인구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232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80" name="TextBox 79">
            <a:extLst>
              <a:ext uri="{FF2B5EF4-FFF2-40B4-BE49-F238E27FC236}">
                <a16:creationId xmlns:a16="http://schemas.microsoft.com/office/drawing/2014/main" id="{263FE23F-CD19-EC0E-8925-0EC481624C5B}"/>
              </a:ext>
            </a:extLst>
          </p:cNvPr>
          <p:cNvSpPr txBox="1"/>
          <p:nvPr/>
        </p:nvSpPr>
        <p:spPr>
          <a:xfrm>
            <a:off x="687084" y="2745107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821AA1D-99F8-3A7D-D29D-BE9D37393597}"/>
                  </a:ext>
                </a:extLst>
              </p:cNvPr>
              <p:cNvSpPr txBox="1"/>
              <p:nvPr/>
            </p:nvSpPr>
            <p:spPr>
              <a:xfrm>
                <a:off x="2918356" y="3197025"/>
                <a:ext cx="2575899" cy="4721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원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적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유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num>
                        <m:den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시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군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생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활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821AA1D-99F8-3A7D-D29D-BE9D373935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56" y="3197025"/>
                <a:ext cx="2575899" cy="47211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C6D4EE-7C6F-AC4F-C512-5668F62FE347}"/>
                  </a:ext>
                </a:extLst>
              </p:cNvPr>
              <p:cNvSpPr txBox="1"/>
              <p:nvPr/>
            </p:nvSpPr>
            <p:spPr>
              <a:xfrm>
                <a:off x="785650" y="3273091"/>
                <a:ext cx="2043246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시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군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원방문자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B7C6D4EE-7C6F-AC4F-C512-5668F62FE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50" y="3273091"/>
                <a:ext cx="2043246" cy="311817"/>
              </a:xfrm>
              <a:prstGeom prst="rect">
                <a:avLst/>
              </a:prstGeom>
              <a:blipFill>
                <a:blip r:embed="rId3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E6AA2A5-B54C-F116-C0B1-3F862D1A2537}"/>
                  </a:ext>
                </a:extLst>
              </p:cNvPr>
              <p:cNvSpPr txBox="1"/>
              <p:nvPr/>
            </p:nvSpPr>
            <p:spPr>
              <a:xfrm>
                <a:off x="2918356" y="3843217"/>
                <a:ext cx="2575899" cy="4636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   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공원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면적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내</m:t>
                          </m:r>
                          <m:r>
                            <a:rPr kumimoji="0" lang="en-US" altLang="ko-KR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유동인구</m:t>
                          </m:r>
                        </m:num>
                        <m:den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행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정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동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전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체</m:t>
                          </m:r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생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활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0E6AA2A5-B54C-F116-C0B1-3F862D1A2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56" y="3843217"/>
                <a:ext cx="2575899" cy="463653"/>
              </a:xfrm>
              <a:prstGeom prst="rect">
                <a:avLst/>
              </a:prstGeom>
              <a:blipFill>
                <a:blip r:embed="rId4"/>
                <a:stretch>
                  <a:fillRect r="-94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16C96E-FFD9-ACCE-E0CA-F71B480216F9}"/>
                  </a:ext>
                </a:extLst>
              </p:cNvPr>
              <p:cNvSpPr txBox="1"/>
              <p:nvPr/>
            </p:nvSpPr>
            <p:spPr>
              <a:xfrm>
                <a:off x="785649" y="3919283"/>
                <a:ext cx="2369495" cy="3118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ko-KR" altLang="en-US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행정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동</m:t>
                    </m:r>
                    <m:r>
                      <a:rPr kumimoji="0" lang="en-US" altLang="ko-KR" sz="1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ko-KR" alt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공</m:t>
                    </m:r>
                  </m:oMath>
                </a14:m>
                <a:r>
                  <a:rPr kumimoji="0" lang="ko-KR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원방문자 비율</a:t>
                </a:r>
                <a:endPara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616C96E-FFD9-ACCE-E0CA-F71B480216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649" y="3919283"/>
                <a:ext cx="2369495" cy="311817"/>
              </a:xfrm>
              <a:prstGeom prst="rect">
                <a:avLst/>
              </a:prstGeom>
              <a:blipFill>
                <a:blip r:embed="rId5"/>
                <a:stretch>
                  <a:fillRect t="-3922" b="-1764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직사각형 85">
            <a:extLst>
              <a:ext uri="{FF2B5EF4-FFF2-40B4-BE49-F238E27FC236}">
                <a16:creationId xmlns:a16="http://schemas.microsoft.com/office/drawing/2014/main" id="{BEBECFBA-3BDE-BCA7-E012-FB98BDBE535E}"/>
              </a:ext>
            </a:extLst>
          </p:cNvPr>
          <p:cNvSpPr/>
          <p:nvPr/>
        </p:nvSpPr>
        <p:spPr>
          <a:xfrm>
            <a:off x="9225547" y="5180529"/>
            <a:ext cx="2296284" cy="378635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C703A07E-E367-D987-5FE7-C6111967ED6B}"/>
              </a:ext>
            </a:extLst>
          </p:cNvPr>
          <p:cNvSpPr/>
          <p:nvPr/>
        </p:nvSpPr>
        <p:spPr>
          <a:xfrm>
            <a:off x="9511273" y="5428765"/>
            <a:ext cx="207640" cy="60712"/>
          </a:xfrm>
          <a:prstGeom prst="rect">
            <a:avLst/>
          </a:prstGeom>
          <a:solidFill>
            <a:srgbClr val="D3FFBE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EB9DEA19-876B-9AF8-0DAA-8709F868D637}"/>
              </a:ext>
            </a:extLst>
          </p:cNvPr>
          <p:cNvSpPr/>
          <p:nvPr/>
        </p:nvSpPr>
        <p:spPr>
          <a:xfrm>
            <a:off x="9584760" y="5266974"/>
            <a:ext cx="52389" cy="46299"/>
          </a:xfrm>
          <a:prstGeom prst="ellipse">
            <a:avLst/>
          </a:prstGeom>
          <a:solidFill>
            <a:srgbClr val="004DA8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CFA3DEC-3C5D-73AE-7419-BCE8C471DB81}"/>
              </a:ext>
            </a:extLst>
          </p:cNvPr>
          <p:cNvSpPr txBox="1"/>
          <p:nvPr/>
        </p:nvSpPr>
        <p:spPr>
          <a:xfrm>
            <a:off x="9732372" y="5342209"/>
            <a:ext cx="1789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공원경계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E459D75-B57F-6D7D-AF24-1F14E3735FE9}"/>
              </a:ext>
            </a:extLst>
          </p:cNvPr>
          <p:cNvSpPr txBox="1"/>
          <p:nvPr/>
        </p:nvSpPr>
        <p:spPr>
          <a:xfrm>
            <a:off x="9732372" y="5186586"/>
            <a:ext cx="17894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방문 인구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유동인구 기반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pic>
        <p:nvPicPr>
          <p:cNvPr id="91" name="그림 90">
            <a:extLst>
              <a:ext uri="{FF2B5EF4-FFF2-40B4-BE49-F238E27FC236}">
                <a16:creationId xmlns:a16="http://schemas.microsoft.com/office/drawing/2014/main" id="{4BFED0B3-886E-4A9B-F5D1-BA3F8548C6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0126" y="1782185"/>
            <a:ext cx="4791296" cy="3243198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C7EF4599-65E6-8CA7-D33E-D382D250778A}"/>
              </a:ext>
            </a:extLst>
          </p:cNvPr>
          <p:cNvSpPr txBox="1"/>
          <p:nvPr/>
        </p:nvSpPr>
        <p:spPr>
          <a:xfrm>
            <a:off x="6644254" y="5942639"/>
            <a:ext cx="516258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 방문객 비율</a:t>
            </a:r>
          </a:p>
        </p:txBody>
      </p:sp>
    </p:spTree>
    <p:extLst>
      <p:ext uri="{BB962C8B-B14F-4D97-AF65-F5344CB8AC3E}">
        <p14:creationId xmlns:p14="http://schemas.microsoft.com/office/powerpoint/2010/main" val="193010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>
            <a:extLst>
              <a:ext uri="{FF2B5EF4-FFF2-40B4-BE49-F238E27FC236}">
                <a16:creationId xmlns:a16="http://schemas.microsoft.com/office/drawing/2014/main" id="{617CB020-8D8A-6086-3085-6A487B3A9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504" y="3208019"/>
            <a:ext cx="8296992" cy="35880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D1E787-B41A-DC10-556A-B9B7E93020D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7E09A51-EB08-D548-0D4A-944A51F656D9}"/>
              </a:ext>
            </a:extLst>
          </p:cNvPr>
          <p:cNvGrpSpPr/>
          <p:nvPr/>
        </p:nvGrpSpPr>
        <p:grpSpPr>
          <a:xfrm>
            <a:off x="495499" y="862127"/>
            <a:ext cx="10821684" cy="1027383"/>
            <a:chOff x="495499" y="862127"/>
            <a:chExt cx="10821684" cy="1027383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3E8D5-F213-761A-00D4-2DE240E124C3}"/>
                </a:ext>
              </a:extLst>
            </p:cNvPr>
            <p:cNvSpPr txBox="1"/>
            <p:nvPr/>
          </p:nvSpPr>
          <p:spPr>
            <a:xfrm>
              <a:off x="554228" y="1284216"/>
              <a:ext cx="10762955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열쾌적성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평가는 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경기도 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31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시군을 대상으로 도시 </a:t>
              </a:r>
              <a:r>
                <a:rPr kumimoji="1" lang="ko-KR" altLang="en-US" sz="1600" b="0" i="0" u="none" strike="noStrike" kern="0" cap="none" spc="-6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열환경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(</a:t>
              </a:r>
              <a:r>
                <a:rPr kumimoji="1" lang="ko-KR" altLang="en-US" sz="1600" b="0" i="0" u="none" strike="noStrike" kern="0" cap="none" spc="-60" normalizeH="0" baseline="0" noProof="0" dirty="0" err="1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열쾌적성</a:t>
              </a:r>
              <a:r>
                <a:rPr kumimoji="1" lang="en-US" altLang="ko-KR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)</a:t>
              </a:r>
              <a:r>
                <a:rPr kumimoji="1" lang="ko-KR" altLang="en-US" sz="1600" b="0" i="0" u="none" strike="noStrike" kern="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을 정량적으로 평가하기 위한 시뮬레이션을 수행함</a:t>
              </a:r>
              <a:endParaRPr kumimoji="0" lang="ko-KR" altLang="en-US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 구조와 지형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식생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건물 분포 등 공간적 요소가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열쾌적성에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미치는 영향을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밝히고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기후변화 적응을 위한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열환경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취약지역을 진단함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09A74D60-6E44-5CF6-6ED8-10A0EFF0561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7FDC98B-1AF3-009F-DBF5-9AB4FBB2855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2" name="그룹 21">
                <a:extLst>
                  <a:ext uri="{FF2B5EF4-FFF2-40B4-BE49-F238E27FC236}">
                    <a16:creationId xmlns:a16="http://schemas.microsoft.com/office/drawing/2014/main" id="{BFA4D5E1-65B3-0B6F-3B69-8A2F37724AD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3" name="그룹 22">
                  <a:extLst>
                    <a:ext uri="{FF2B5EF4-FFF2-40B4-BE49-F238E27FC236}">
                      <a16:creationId xmlns:a16="http://schemas.microsoft.com/office/drawing/2014/main" id="{34E19041-6FB4-8AB5-F648-CB321CB4D68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5" name="사각형: 둥근 모서리 24">
                    <a:extLst>
                      <a:ext uri="{FF2B5EF4-FFF2-40B4-BE49-F238E27FC236}">
                        <a16:creationId xmlns:a16="http://schemas.microsoft.com/office/drawing/2014/main" id="{FAC14C01-E002-A3E9-FC08-E385D0D6F9D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6" name="사각형: 둥근 모서리 25">
                    <a:extLst>
                      <a:ext uri="{FF2B5EF4-FFF2-40B4-BE49-F238E27FC236}">
                        <a16:creationId xmlns:a16="http://schemas.microsoft.com/office/drawing/2014/main" id="{CD6E38D6-AD27-B0A6-C87D-7D64962DA22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4" name="화살표: 갈매기형 수장 23">
                  <a:extLst>
                    <a:ext uri="{FF2B5EF4-FFF2-40B4-BE49-F238E27FC236}">
                      <a16:creationId xmlns:a16="http://schemas.microsoft.com/office/drawing/2014/main" id="{B75216D5-3D23-A9EB-1EC0-10F1694BFA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F222871-3557-31A6-45E1-6C95C598C672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경기도 </a:t>
            </a: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열쾌적성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평가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90D7534-BC73-8D02-D0D2-17EFD90D6FFD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D556C31-7DA3-A992-7C83-AB419573BB09}"/>
              </a:ext>
            </a:extLst>
          </p:cNvPr>
          <p:cNvGrpSpPr/>
          <p:nvPr/>
        </p:nvGrpSpPr>
        <p:grpSpPr>
          <a:xfrm>
            <a:off x="495499" y="2062037"/>
            <a:ext cx="10821684" cy="1060304"/>
            <a:chOff x="495499" y="2541288"/>
            <a:chExt cx="10821684" cy="106030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775C14E-7C63-520E-E6CA-5BC0BB8C5445}"/>
                </a:ext>
              </a:extLst>
            </p:cNvPr>
            <p:cNvSpPr txBox="1"/>
            <p:nvPr/>
          </p:nvSpPr>
          <p:spPr>
            <a:xfrm>
              <a:off x="554229" y="2996298"/>
              <a:ext cx="10762954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UMEP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의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태양복사모델을 활용하여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UTCI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등의 열환경지수를 산출함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항공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LiDAR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DEM·DSM·SVF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등의 공간정보를 구축하고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도시생태현황지도 및 기상 실측자료를 융합하여 시뮬레이션 분석함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6F2A9F4-36EA-CCA8-6A39-5B5956CF9B4C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3F4202D-F463-323D-A11B-20B30DC0814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26B177F0-7482-3538-2BFA-BA6BCC1DD62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55309AD9-CC62-2B79-2E5B-9A15D7CD6C5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5" name="사각형: 둥근 모서리 14">
                    <a:extLst>
                      <a:ext uri="{FF2B5EF4-FFF2-40B4-BE49-F238E27FC236}">
                        <a16:creationId xmlns:a16="http://schemas.microsoft.com/office/drawing/2014/main" id="{62EE3F15-DE8D-0A98-816E-D89B9009362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16" name="사각형: 둥근 모서리 15">
                    <a:extLst>
                      <a:ext uri="{FF2B5EF4-FFF2-40B4-BE49-F238E27FC236}">
                        <a16:creationId xmlns:a16="http://schemas.microsoft.com/office/drawing/2014/main" id="{A048B0CC-E3C9-388E-9EF8-F803971BCA2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0" name="화살표: 갈매기형 수장 9">
                  <a:extLst>
                    <a:ext uri="{FF2B5EF4-FFF2-40B4-BE49-F238E27FC236}">
                      <a16:creationId xmlns:a16="http://schemas.microsoft.com/office/drawing/2014/main" id="{97218599-C1E2-6DEB-62FE-5D2637EA0E9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9932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172F9-9836-AAB1-4CB7-3731FF8CD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46E7A1-FEFC-5619-E5B6-D9CA5E488E9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07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30B83F-8D55-7400-7516-A4C378542923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서비스 소외인구 비율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AE048A-1D9D-20EF-7513-11911ED997AE}"/>
              </a:ext>
            </a:extLst>
          </p:cNvPr>
          <p:cNvSpPr/>
          <p:nvPr/>
        </p:nvSpPr>
        <p:spPr>
          <a:xfrm>
            <a:off x="6460957" y="1070811"/>
            <a:ext cx="5173579" cy="54331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A3D75E-22F1-A0C0-2D36-FDB547C19EDD}"/>
              </a:ext>
            </a:extLst>
          </p:cNvPr>
          <p:cNvGrpSpPr/>
          <p:nvPr/>
        </p:nvGrpSpPr>
        <p:grpSpPr>
          <a:xfrm>
            <a:off x="495499" y="862127"/>
            <a:ext cx="5965458" cy="1697253"/>
            <a:chOff x="495499" y="862127"/>
            <a:chExt cx="5965458" cy="169725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F5B6E5-999F-4039-A814-7F0C92F513A4}"/>
                </a:ext>
              </a:extLst>
            </p:cNvPr>
            <p:cNvSpPr txBox="1"/>
            <p:nvPr/>
          </p:nvSpPr>
          <p:spPr>
            <a:xfrm>
              <a:off x="554228" y="1225682"/>
              <a:ext cx="5906729" cy="1333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  <a:lvl2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 sz="14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2pPr>
            </a:lstStyle>
            <a:p>
              <a:r>
                <a:rPr lang="ko-KR" altLang="en-US" dirty="0"/>
                <a:t>소외인구</a:t>
              </a:r>
              <a:r>
                <a:rPr lang="en-US" altLang="ko-KR" dirty="0"/>
                <a:t>: </a:t>
              </a:r>
              <a:r>
                <a:rPr lang="ko-KR" altLang="en-US" dirty="0"/>
                <a:t>공원유형별로 </a:t>
              </a:r>
              <a:r>
                <a:rPr lang="ko-KR" altLang="en-US" dirty="0" err="1"/>
                <a:t>도보권</a:t>
              </a:r>
              <a:r>
                <a:rPr lang="ko-KR" altLang="en-US" dirty="0"/>
                <a:t> 내에 거주하지 못하여 공원서비스를 받지 못하는 인구 </a:t>
              </a:r>
              <a:endParaRPr lang="en-US" altLang="ko-KR" dirty="0"/>
            </a:p>
            <a:p>
              <a:pPr lvl="1">
                <a:defRPr/>
              </a:pPr>
              <a:r>
                <a:rPr lang="ko-KR" altLang="en-US" dirty="0" err="1"/>
                <a:t>도보권</a:t>
              </a:r>
              <a:r>
                <a:rPr lang="ko-KR" altLang="en-US" dirty="0"/>
                <a:t> 기준</a:t>
              </a:r>
              <a:r>
                <a:rPr lang="en-US" altLang="ko-KR" dirty="0"/>
                <a:t>: </a:t>
              </a:r>
              <a:r>
                <a:rPr lang="ko-KR" altLang="en-US" dirty="0"/>
                <a:t>어린이공원</a:t>
              </a:r>
              <a:r>
                <a:rPr lang="en-US" altLang="ko-KR" dirty="0"/>
                <a:t> </a:t>
              </a:r>
              <a:r>
                <a:rPr lang="ko-KR" altLang="en-US" dirty="0"/>
                <a:t>및 </a:t>
              </a:r>
              <a:r>
                <a:rPr lang="ko-KR" altLang="en-US" dirty="0" err="1"/>
                <a:t>소공원</a:t>
              </a:r>
              <a:r>
                <a:rPr lang="ko-KR" altLang="en-US" dirty="0"/>
                <a:t> </a:t>
              </a:r>
              <a:r>
                <a:rPr lang="en-US" altLang="ko-KR" dirty="0"/>
                <a:t>200m, </a:t>
              </a:r>
              <a:r>
                <a:rPr lang="ko-KR" altLang="en-US" dirty="0"/>
                <a:t>근린공원 및 주제공원 </a:t>
              </a:r>
              <a:r>
                <a:rPr lang="en-US" altLang="ko-KR" dirty="0"/>
                <a:t>400m </a:t>
              </a:r>
              <a:r>
                <a:rPr lang="ko-KR" altLang="en-US" dirty="0"/>
                <a:t>이내</a:t>
              </a:r>
            </a:p>
            <a:p>
              <a:pPr lvl="1">
                <a:defRPr/>
              </a:pPr>
              <a:r>
                <a:rPr lang="ko-KR" altLang="en-US" dirty="0"/>
                <a:t>공원 접근성이 낮은 지역을 식별하여</a:t>
              </a:r>
              <a:r>
                <a:rPr lang="en-US" altLang="ko-KR" dirty="0"/>
                <a:t>, </a:t>
              </a:r>
              <a:r>
                <a:rPr lang="ko-KR" altLang="en-US" dirty="0"/>
                <a:t>공원 서비스 사각지대를 해소하고 균형 잡힌 공원 배치를 위한 정책적 근거 제공 지표</a:t>
              </a:r>
              <a:endParaRPr lang="en-US" altLang="ko-KR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D1F3DBD5-25E5-C3C7-EE0A-1058123086DC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DF1B8A-6C66-8A6D-CD37-F8E6A046F9A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B41396C-4391-2E29-7DE5-0EEFCAE911E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99686080-F2F9-E7C4-978C-78870253B86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B0A59EE-A26D-227A-A129-953134D12F8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7383780E-D61F-D4B0-7611-FAFDDAEB091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5217D97A-307C-B803-EB04-2CCB27016D2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400705F-7A2F-58ED-0C22-023474C82325}"/>
              </a:ext>
            </a:extLst>
          </p:cNvPr>
          <p:cNvGrpSpPr/>
          <p:nvPr/>
        </p:nvGrpSpPr>
        <p:grpSpPr>
          <a:xfrm>
            <a:off x="495499" y="2731003"/>
            <a:ext cx="5166290" cy="2243985"/>
            <a:chOff x="495499" y="2541288"/>
            <a:chExt cx="5166290" cy="224398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9E5EBB4-FD9E-E649-AF37-FE94C85BAEB2}"/>
                </a:ext>
              </a:extLst>
            </p:cNvPr>
            <p:cNvSpPr txBox="1"/>
            <p:nvPr/>
          </p:nvSpPr>
          <p:spPr>
            <a:xfrm>
              <a:off x="554229" y="4446719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984AB6A4-28A7-CF13-9ED1-F3410B61B8A6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65919F2-BADF-748E-53CD-E2AFA40AC18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352A64F2-7506-E327-3CAD-545C5F1BD5E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873B8952-EA60-A677-D018-9A8D363EC12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E026E59D-08A3-756C-16E7-21F36DF3301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D7B24039-AD61-FBF6-C47B-CDD5B470B18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1EC3E172-977F-F577-220F-3D9CC361E41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513B978-8086-4602-654E-F499A74E25B6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416C1E3-B469-9392-1710-EBC32BA12F26}"/>
              </a:ext>
            </a:extLst>
          </p:cNvPr>
          <p:cNvSpPr txBox="1"/>
          <p:nvPr/>
        </p:nvSpPr>
        <p:spPr>
          <a:xfrm>
            <a:off x="687084" y="3137722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F13D31-8B07-1C6B-3200-6EC3743EA97E}"/>
                  </a:ext>
                </a:extLst>
              </p:cNvPr>
              <p:cNvSpPr txBox="1"/>
              <p:nvPr/>
            </p:nvSpPr>
            <p:spPr>
              <a:xfrm>
                <a:off x="1261278" y="3492776"/>
                <a:ext cx="3855274" cy="4441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0" lang="en-US" altLang="ko-KR" sz="1400" b="0" i="1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P</m:t>
                      </m:r>
                      <m:r>
                        <m:rPr>
                          <m:nor/>
                        </m:rPr>
                        <a:rPr kumimoji="0" lang="en-US" altLang="ko-KR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kumimoji="0" lang="ko-KR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맑은 고딕" panose="02110004020202020204"/>
                          <a:ea typeface="맑은 고딕" panose="020B0503020000020004" pitchFamily="50" charset="-127"/>
                          <a:cs typeface="+mn-cs"/>
                        </a:rPr>
                        <m:t>소외인구 비율</m:t>
                      </m:r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0" lang="ko-KR" altLang="en-US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소외인구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맑은 고딕" panose="020B0503020000020004" pitchFamily="50" charset="-127"/>
                              <a:cs typeface="+mn-cs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0" lang="en-US" altLang="ko-KR" sz="14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맑은 고딕" panose="02110004020202020204"/>
                              <a:ea typeface="맑은 고딕" panose="020B0503020000020004" pitchFamily="50" charset="-127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총</m:t>
                          </m:r>
                          <m:r>
                            <a:rPr kumimoji="0" lang="en-US" altLang="ko-KR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  <m:r>
                            <a:rPr kumimoji="0" lang="ko-KR" altLang="en-US" sz="14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인</m:t>
                          </m:r>
                          <m:r>
                            <a:rPr kumimoji="0" lang="ko-KR" altLang="en-US" sz="14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구</m:t>
                          </m:r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4F13D31-8B07-1C6B-3200-6EC3743EA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78" y="3492776"/>
                <a:ext cx="3855274" cy="444161"/>
              </a:xfrm>
              <a:prstGeom prst="rect">
                <a:avLst/>
              </a:prstGeom>
              <a:blipFill>
                <a:blip r:embed="rId2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>
            <a:extLst>
              <a:ext uri="{FF2B5EF4-FFF2-40B4-BE49-F238E27FC236}">
                <a16:creationId xmlns:a16="http://schemas.microsoft.com/office/drawing/2014/main" id="{1F613770-10FB-B42F-B870-A908F52CB168}"/>
              </a:ext>
            </a:extLst>
          </p:cNvPr>
          <p:cNvSpPr txBox="1"/>
          <p:nvPr/>
        </p:nvSpPr>
        <p:spPr>
          <a:xfrm>
            <a:off x="1861594" y="4069723"/>
            <a:ext cx="380019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P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소외인구 비율: 공원 서비스 소외인구 비율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소외인구: 공원 보행로 네트워크 버퍼에 속하지 않는 인구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N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총인구: 시군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또는 행정동 전체 인구</a:t>
            </a:r>
          </a:p>
        </p:txBody>
      </p:sp>
      <p:graphicFrame>
        <p:nvGraphicFramePr>
          <p:cNvPr id="61" name="표 60">
            <a:extLst>
              <a:ext uri="{FF2B5EF4-FFF2-40B4-BE49-F238E27FC236}">
                <a16:creationId xmlns:a16="http://schemas.microsoft.com/office/drawing/2014/main" id="{7740E29D-E780-4C9B-6567-219ECF4CF84A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70590"/>
          <a:ext cx="5561316" cy="141661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03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20447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59365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23245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 자료</a:t>
                      </a: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63" name="TextBox 62">
            <a:extLst>
              <a:ext uri="{FF2B5EF4-FFF2-40B4-BE49-F238E27FC236}">
                <a16:creationId xmlns:a16="http://schemas.microsoft.com/office/drawing/2014/main" id="{93CF77B8-33BE-B8F5-EC4D-9E8F0EB7C312}"/>
              </a:ext>
            </a:extLst>
          </p:cNvPr>
          <p:cNvSpPr txBox="1"/>
          <p:nvPr/>
        </p:nvSpPr>
        <p:spPr>
          <a:xfrm>
            <a:off x="7630992" y="6158634"/>
            <a:ext cx="29401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공원서비스 소외인구 비율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6B48FB93-6F54-98D7-1233-CEDD9940A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813" y="1469169"/>
            <a:ext cx="2520847" cy="1618511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AC07B229-55FF-9394-6A2E-F657BB86A06F}"/>
              </a:ext>
            </a:extLst>
          </p:cNvPr>
          <p:cNvGrpSpPr/>
          <p:nvPr/>
        </p:nvGrpSpPr>
        <p:grpSpPr>
          <a:xfrm>
            <a:off x="9432826" y="2532064"/>
            <a:ext cx="2074182" cy="555616"/>
            <a:chOff x="6377585" y="5275027"/>
            <a:chExt cx="2074182" cy="744449"/>
          </a:xfrm>
        </p:grpSpPr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4F3132FE-A35D-D927-4398-1A38468E0BC5}"/>
                </a:ext>
              </a:extLst>
            </p:cNvPr>
            <p:cNvSpPr/>
            <p:nvPr/>
          </p:nvSpPr>
          <p:spPr>
            <a:xfrm>
              <a:off x="6377585" y="5292819"/>
              <a:ext cx="1871320" cy="72665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65EF1A7-0FFB-DB13-7EB5-8905B4B07AD1}"/>
                </a:ext>
              </a:extLst>
            </p:cNvPr>
            <p:cNvSpPr/>
            <p:nvPr/>
          </p:nvSpPr>
          <p:spPr>
            <a:xfrm>
              <a:off x="6441209" y="5734526"/>
              <a:ext cx="207640" cy="81346"/>
            </a:xfrm>
            <a:prstGeom prst="rect">
              <a:avLst/>
            </a:prstGeom>
            <a:solidFill>
              <a:srgbClr val="9EA15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C179DE5E-DE99-C104-3838-31AB99D94A8B}"/>
                </a:ext>
              </a:extLst>
            </p:cNvPr>
            <p:cNvSpPr/>
            <p:nvPr/>
          </p:nvSpPr>
          <p:spPr>
            <a:xfrm>
              <a:off x="6441209" y="5868624"/>
              <a:ext cx="207640" cy="81346"/>
            </a:xfrm>
            <a:prstGeom prst="rect">
              <a:avLst/>
            </a:prstGeom>
            <a:solidFill>
              <a:srgbClr val="CABC7D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4988007-B836-BA31-79ED-963455601821}"/>
                </a:ext>
              </a:extLst>
            </p:cNvPr>
            <p:cNvSpPr txBox="1"/>
            <p:nvPr/>
          </p:nvSpPr>
          <p:spPr>
            <a:xfrm>
              <a:off x="6662308" y="5669360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보행로 네트워크 버퍼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074F22A-6BDD-F429-3122-703A75F30EAF}"/>
                </a:ext>
              </a:extLst>
            </p:cNvPr>
            <p:cNvSpPr txBox="1"/>
            <p:nvPr/>
          </p:nvSpPr>
          <p:spPr>
            <a:xfrm>
              <a:off x="6652884" y="5804032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유클리드 버퍼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id="{3722F09A-B403-1527-85C8-C9355BC43B96}"/>
                </a:ext>
              </a:extLst>
            </p:cNvPr>
            <p:cNvSpPr/>
            <p:nvPr/>
          </p:nvSpPr>
          <p:spPr>
            <a:xfrm>
              <a:off x="6501123" y="5613802"/>
              <a:ext cx="72008" cy="69031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110004020202020204"/>
                <a:ea typeface="맑은 고딕" panose="020B0503020000020004" pitchFamily="50" charset="-127"/>
                <a:cs typeface="+mn-cs"/>
              </a:endParaRPr>
            </a:p>
          </p:txBody>
        </p:sp>
        <p:cxnSp>
          <p:nvCxnSpPr>
            <p:cNvPr id="73" name="직선 연결선 72">
              <a:extLst>
                <a:ext uri="{FF2B5EF4-FFF2-40B4-BE49-F238E27FC236}">
                  <a16:creationId xmlns:a16="http://schemas.microsoft.com/office/drawing/2014/main" id="{C29D5CC5-1FD1-91F0-6551-58FDD0D024EB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12" y="5517474"/>
              <a:ext cx="195830" cy="0"/>
            </a:xfrm>
            <a:prstGeom prst="line">
              <a:avLst/>
            </a:prstGeom>
            <a:ln>
              <a:solidFill>
                <a:srgbClr val="00734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>
              <a:extLst>
                <a:ext uri="{FF2B5EF4-FFF2-40B4-BE49-F238E27FC236}">
                  <a16:creationId xmlns:a16="http://schemas.microsoft.com/office/drawing/2014/main" id="{170BABD5-68C6-2AFA-31F9-67E361BFB548}"/>
                </a:ext>
              </a:extLst>
            </p:cNvPr>
            <p:cNvCxnSpPr>
              <a:cxnSpLocks/>
            </p:cNvCxnSpPr>
            <p:nvPr/>
          </p:nvCxnSpPr>
          <p:spPr>
            <a:xfrm>
              <a:off x="6439212" y="5377639"/>
              <a:ext cx="19583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CA8D001-AAFD-4D58-2C4A-DED37B4D8FD1}"/>
                </a:ext>
              </a:extLst>
            </p:cNvPr>
            <p:cNvSpPr txBox="1"/>
            <p:nvPr/>
          </p:nvSpPr>
          <p:spPr>
            <a:xfrm>
              <a:off x="6662308" y="5393298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공원경계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363ABE1A-D7B3-760B-BB77-A13AC4F55FF5}"/>
                </a:ext>
              </a:extLst>
            </p:cNvPr>
            <p:cNvSpPr txBox="1"/>
            <p:nvPr/>
          </p:nvSpPr>
          <p:spPr>
            <a:xfrm>
              <a:off x="6662308" y="5526507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공원중심점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2AA018D-3003-0B88-DE70-3D6EFEA5148E}"/>
                </a:ext>
              </a:extLst>
            </p:cNvPr>
            <p:cNvSpPr txBox="1"/>
            <p:nvPr/>
          </p:nvSpPr>
          <p:spPr>
            <a:xfrm>
              <a:off x="6662308" y="5275027"/>
              <a:ext cx="178945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보행로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B6D42313-D1F1-E6D7-5338-6FF4FFA1DCF4}"/>
              </a:ext>
            </a:extLst>
          </p:cNvPr>
          <p:cNvSpPr txBox="1"/>
          <p:nvPr/>
        </p:nvSpPr>
        <p:spPr>
          <a:xfrm>
            <a:off x="9356307" y="1478983"/>
            <a:ext cx="2278229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보행로 네트워크를 구축</a:t>
            </a:r>
            <a:r>
              <a:rPr kumimoji="0" lang="en-US" altLang="ko-K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 일정시간내 </a:t>
            </a:r>
            <a:r>
              <a:rPr kumimoji="0" lang="ko-KR" altLang="en-US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공원에 걸어서 </a:t>
            </a:r>
            <a:r>
              <a:rPr kumimoji="0" lang="ko-KR" altLang="en-US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도착 가능한 인구 분석</a:t>
            </a:r>
            <a:endParaRPr kumimoji="0" lang="en-US" altLang="ko-KR" sz="11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소공원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어린이공원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(200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초당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1m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이동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근린공원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주제공원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(400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,1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초당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1m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이동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육교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지하도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, 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횡단보도 이용 시 </a:t>
            </a:r>
            <a:r>
              <a:rPr kumimoji="0" lang="en-US" altLang="ko-K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40</a:t>
            </a:r>
            <a:r>
              <a:rPr kumimoji="0" lang="ko-KR" alt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  <a:cs typeface="+mn-cs"/>
              </a:rPr>
              <a:t>초 추가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63B31B9-81C5-EA38-A343-FC0C656FEBD5}"/>
              </a:ext>
            </a:extLst>
          </p:cNvPr>
          <p:cNvSpPr txBox="1"/>
          <p:nvPr/>
        </p:nvSpPr>
        <p:spPr>
          <a:xfrm>
            <a:off x="7464602" y="3384322"/>
            <a:ext cx="315489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보행로 네트워크 분석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80" name="그림 79">
            <a:extLst>
              <a:ext uri="{FF2B5EF4-FFF2-40B4-BE49-F238E27FC236}">
                <a16:creationId xmlns:a16="http://schemas.microsoft.com/office/drawing/2014/main" id="{DD26BE1A-49B2-0F6D-0730-751AD943D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352" y="3844760"/>
            <a:ext cx="2397309" cy="2099323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81" name="직사각형 80">
            <a:extLst>
              <a:ext uri="{FF2B5EF4-FFF2-40B4-BE49-F238E27FC236}">
                <a16:creationId xmlns:a16="http://schemas.microsoft.com/office/drawing/2014/main" id="{7940EA5E-2511-3C47-AC31-8989CCC93842}"/>
              </a:ext>
            </a:extLst>
          </p:cNvPr>
          <p:cNvSpPr/>
          <p:nvPr/>
        </p:nvSpPr>
        <p:spPr>
          <a:xfrm>
            <a:off x="9419367" y="5384027"/>
            <a:ext cx="1871320" cy="542337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22DAC449-D9E6-7952-704E-D6281865F6A5}"/>
              </a:ext>
            </a:extLst>
          </p:cNvPr>
          <p:cNvSpPr/>
          <p:nvPr/>
        </p:nvSpPr>
        <p:spPr>
          <a:xfrm>
            <a:off x="9482991" y="5632263"/>
            <a:ext cx="207640" cy="60712"/>
          </a:xfrm>
          <a:prstGeom prst="rect">
            <a:avLst/>
          </a:prstGeom>
          <a:solidFill>
            <a:srgbClr val="4CE6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F93EF51-97E0-DE78-8810-FA8D763A891F}"/>
              </a:ext>
            </a:extLst>
          </p:cNvPr>
          <p:cNvSpPr/>
          <p:nvPr/>
        </p:nvSpPr>
        <p:spPr>
          <a:xfrm>
            <a:off x="9482991" y="5792278"/>
            <a:ext cx="207640" cy="60712"/>
          </a:xfrm>
          <a:prstGeom prst="rect">
            <a:avLst/>
          </a:prstGeom>
          <a:solidFill>
            <a:srgbClr val="FFBEE8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4" name="타원 83">
            <a:extLst>
              <a:ext uri="{FF2B5EF4-FFF2-40B4-BE49-F238E27FC236}">
                <a16:creationId xmlns:a16="http://schemas.microsoft.com/office/drawing/2014/main" id="{35C1A18D-EE5E-6362-668E-EF07B0089A7F}"/>
              </a:ext>
            </a:extLst>
          </p:cNvPr>
          <p:cNvSpPr/>
          <p:nvPr/>
        </p:nvSpPr>
        <p:spPr>
          <a:xfrm>
            <a:off x="9556478" y="5470472"/>
            <a:ext cx="52389" cy="46299"/>
          </a:xfrm>
          <a:prstGeom prst="ellipse">
            <a:avLst/>
          </a:prstGeom>
          <a:solidFill>
            <a:srgbClr val="AA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C6EF937-3241-C04F-029A-8F43552AA08E}"/>
              </a:ext>
            </a:extLst>
          </p:cNvPr>
          <p:cNvSpPr txBox="1"/>
          <p:nvPr/>
        </p:nvSpPr>
        <p:spPr>
          <a:xfrm>
            <a:off x="9704090" y="5545707"/>
            <a:ext cx="1789459" cy="160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공원경계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7AA5468-634F-11DC-DC4C-1D3BA7720ABD}"/>
              </a:ext>
            </a:extLst>
          </p:cNvPr>
          <p:cNvSpPr txBox="1"/>
          <p:nvPr/>
        </p:nvSpPr>
        <p:spPr>
          <a:xfrm>
            <a:off x="9704090" y="5706503"/>
            <a:ext cx="1789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보행로 네트워크 버퍼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5427B62-EB6D-82C7-48FC-EB5352C1D7E7}"/>
              </a:ext>
            </a:extLst>
          </p:cNvPr>
          <p:cNvSpPr txBox="1"/>
          <p:nvPr/>
        </p:nvSpPr>
        <p:spPr>
          <a:xfrm>
            <a:off x="9704090" y="5390084"/>
            <a:ext cx="178945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공원서비스 소외인구 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(</a:t>
            </a:r>
            <a:r>
              <a:rPr kumimoji="0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생활인구 기반</a:t>
            </a: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)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7365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F64AB-BEAE-5DD8-A81B-8BC7BD705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DAE1C14-7ECB-B013-C1FA-3885F64A59C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08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6E9242-FCBD-A192-4445-41542735FB0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조성 다양성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광장형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/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녹지형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630EE39-BAD5-49BD-F118-9229FD4D738B}"/>
              </a:ext>
            </a:extLst>
          </p:cNvPr>
          <p:cNvSpPr/>
          <p:nvPr/>
        </p:nvSpPr>
        <p:spPr>
          <a:xfrm>
            <a:off x="6460957" y="1070811"/>
            <a:ext cx="5173579" cy="507732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4B84988-82CF-033A-1E7E-A2755E303034}"/>
              </a:ext>
            </a:extLst>
          </p:cNvPr>
          <p:cNvGrpSpPr/>
          <p:nvPr/>
        </p:nvGrpSpPr>
        <p:grpSpPr>
          <a:xfrm>
            <a:off x="495499" y="862127"/>
            <a:ext cx="6210101" cy="1245848"/>
            <a:chOff x="495499" y="862127"/>
            <a:chExt cx="6210101" cy="1245848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12B482-9A1E-8EC7-AE16-239158697DE0}"/>
                </a:ext>
              </a:extLst>
            </p:cNvPr>
            <p:cNvSpPr txBox="1"/>
            <p:nvPr/>
          </p:nvSpPr>
          <p:spPr>
            <a:xfrm>
              <a:off x="554228" y="1225682"/>
              <a:ext cx="6151372" cy="8822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  <a:lvl2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 sz="14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2pPr>
            </a:lstStyle>
            <a:p>
              <a:r>
                <a:rPr lang="ko-KR" altLang="en-US" dirty="0"/>
                <a:t>공원을 구성하는 시설과 녹지의 면적을 기준으로 공원을 분류하고 해당 지역의 공원이 구조적으로 다양한 서비스를 제공하는 가를 평가함</a:t>
              </a:r>
              <a:endParaRPr lang="en-US" altLang="ko-KR" dirty="0"/>
            </a:p>
            <a:p>
              <a:r>
                <a:rPr lang="ko-KR" altLang="en-US" dirty="0"/>
                <a:t>법적 구분이 아닌 공원 구조적 특성이 주는 서비스의 다양성 평가 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600A6D35-94DF-4EA5-EEB5-1C2017ED40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7DBF75-D905-0596-C83C-B5547A148AA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6DEB748-70E3-4ADE-5586-E599F369E8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41B661FD-EEA8-AC5D-E14F-314C0046CF6E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7667B971-FCC0-BA28-3916-8B633DA23F2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122AF434-811B-1A05-D9A4-1916F0EE38A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1E8EA71F-AF59-D4A5-4668-9AEED1D05A3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EBE658B-9645-1DE9-CC4C-E62FA24B35AF}"/>
              </a:ext>
            </a:extLst>
          </p:cNvPr>
          <p:cNvGrpSpPr/>
          <p:nvPr/>
        </p:nvGrpSpPr>
        <p:grpSpPr>
          <a:xfrm>
            <a:off x="495499" y="2245965"/>
            <a:ext cx="5166290" cy="2671443"/>
            <a:chOff x="495499" y="2541288"/>
            <a:chExt cx="5166290" cy="2671443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400D626-6567-8395-9D16-837FADD13782}"/>
                </a:ext>
              </a:extLst>
            </p:cNvPr>
            <p:cNvSpPr txBox="1"/>
            <p:nvPr/>
          </p:nvSpPr>
          <p:spPr>
            <a:xfrm>
              <a:off x="554229" y="4874177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A5CB693-CAAB-A947-426C-0C1B16218AA7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F84DFA6-1D99-75FF-7E19-BD9F2EC939D8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2B9DCCC8-71C7-A9CD-DFDE-76EA791B117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68324D20-181C-498A-BA89-E82C2AB3C3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EAE9709B-F6D4-6F6A-C635-00686A35BCF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B6AADBD6-88DC-6525-6F37-0769DD2DEC3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BBA9A640-0001-E240-17FF-C8719E510CB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5109626E-2B8E-AC0D-F034-887B5E667FAC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aphicFrame>
        <p:nvGraphicFramePr>
          <p:cNvPr id="53" name="표 52">
            <a:extLst>
              <a:ext uri="{FF2B5EF4-FFF2-40B4-BE49-F238E27FC236}">
                <a16:creationId xmlns:a16="http://schemas.microsoft.com/office/drawing/2014/main" id="{7A0C5C72-7078-5A39-BA8A-DD39DEF50106}"/>
              </a:ext>
            </a:extLst>
          </p:cNvPr>
          <p:cNvGraphicFramePr>
            <a:graphicFrameLocks noGrp="1"/>
          </p:cNvGraphicFramePr>
          <p:nvPr/>
        </p:nvGraphicFramePr>
        <p:xfrm>
          <a:off x="666255" y="5049939"/>
          <a:ext cx="5561316" cy="10981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19616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852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3966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근린공원 내 포장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도시생태현황지도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5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년주기로 갱신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96699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근린공원 내 녹지 면적 산출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E8D072-1A8D-D6D3-E736-4C73E817DABE}"/>
                  </a:ext>
                </a:extLst>
              </p:cNvPr>
              <p:cNvSpPr txBox="1"/>
              <p:nvPr/>
            </p:nvSpPr>
            <p:spPr>
              <a:xfrm>
                <a:off x="1305527" y="2957334"/>
                <a:ext cx="4011558" cy="35131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4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𝑛𝑜𝑟𝑚</m:t>
                        </m:r>
                      </m:sup>
                    </m:sSubSup>
                    <m:r>
                      <a:rPr kumimoji="0" lang="en-US" altLang="ko-KR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kumimoji="0" lang="en-US" altLang="ko-KR" sz="11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10</m:t>
                                </m:r>
                              </m:sub>
                            </m:sSub>
                          </m:fName>
                          <m:e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(1−</m:t>
                            </m:r>
                            <m:d>
                              <m:dPr>
                                <m:begChr m:val="|"/>
                                <m:endChr m:val=""/>
                                <m:ctrlP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bSupPr>
                                  <m:e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  <m:t>𝑝𝑙𝑎𝑧𝑎</m:t>
                                    </m:r>
                                  </m:sup>
                                </m:sSubSup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kumimoji="0" lang="en-US" altLang="ko-KR" sz="11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sSubSup>
                                      <m:sSubSupPr>
                                        <m:ctrlP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kumimoji="0" lang="en-US" altLang="ko-KR" sz="11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+mn-cs"/>
                                          </a:rPr>
                                          <m:t>𝑔𝑟𝑒𝑒𝑛</m:t>
                                        </m:r>
                                      </m:sup>
                                    </m:sSubSup>
                                  </m:e>
                                </m:d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+∈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)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en-US" altLang="ko-KR" sz="11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𝑚𝑖𝑛</m:t>
                                </m:r>
                              </m:e>
                            </m:d>
                          </m:e>
                        </m:func>
                      </m:num>
                      <m:den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𝑚𝑎𝑥</m:t>
                        </m:r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𝑚𝑖𝑛</m:t>
                        </m:r>
                      </m:den>
                    </m:f>
                  </m:oMath>
                </a14:m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where</a:t>
                </a:r>
                <a:r>
                  <a:rPr kumimoji="0" lang="en-US" altLang="ko-KR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𝑝𝑙𝑎𝑧𝑎</m:t>
                        </m:r>
                      </m:sup>
                    </m:sSubSup>
                    <m:r>
                      <a:rPr kumimoji="0" lang="en-US" altLang="ko-KR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f>
                      <m:fPr>
                        <m:ctrlPr>
                          <a:rPr kumimoji="0" lang="en-US" altLang="ko-KR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SupPr>
                          <m:e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  <m:sup>
                            <m:r>
                              <a:rPr kumimoji="0" lang="en-US" altLang="ko-KR" sz="11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𝑝𝑙𝑎𝑧𝑎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𝑃</m:t>
                            </m:r>
                          </m:e>
                          <m:sub>
                            <m:r>
                              <a:rPr kumimoji="0" lang="en-US" altLang="ko-KR" sz="11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kumimoji="0" lang="en-US" altLang="ko-KR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Cambria Math" panose="02040503050406030204" pitchFamily="18" charset="0"/>
                    <a:cs typeface="+mn-cs"/>
                  </a:rPr>
                  <a:t> </a:t>
                </a:r>
                <a:endParaRPr kumimoji="0" lang="ko-KR" altLang="en-U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9E8D072-1A8D-D6D3-E736-4C73E817D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527" y="2957334"/>
                <a:ext cx="4011558" cy="351315"/>
              </a:xfrm>
              <a:prstGeom prst="rect">
                <a:avLst/>
              </a:prstGeom>
              <a:blipFill>
                <a:blip r:embed="rId2"/>
                <a:stretch>
                  <a:fillRect t="-70690" b="-7241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CB8392-B224-F9B4-AEDC-6C2CF7321D53}"/>
                  </a:ext>
                </a:extLst>
              </p:cNvPr>
              <p:cNvSpPr txBox="1"/>
              <p:nvPr/>
            </p:nvSpPr>
            <p:spPr>
              <a:xfrm>
                <a:off x="1175817" y="3710767"/>
                <a:ext cx="4427667" cy="2467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𝐷</m:t>
                        </m:r>
                      </m:e>
                      <m:sub>
                        <m: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ko-KR" sz="1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𝑛𝑜𝑟𝑚</m:t>
                        </m:r>
                      </m:sup>
                    </m:sSubSup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110004020202020204"/>
                    <a:ea typeface="맑은 고딕" panose="020B0503020000020004" pitchFamily="50" charset="-127"/>
                    <a:cs typeface="+mn-cs"/>
                  </a:rPr>
                  <a:t>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시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Bauhaus 93" panose="04030905020B02020C02" pitchFamily="82" charset="0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∙</a:t>
                </a:r>
                <a:r>
                  <a:rPr kumimoji="1" lang="ko-KR" altLang="en-US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군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 또는 행정동 </a:t>
                </a:r>
                <a:r>
                  <a:rPr kumimoji="1" lang="en-US" altLang="ko-KR" sz="1000" b="0" i="0" u="none" strike="noStrike" kern="1200" cap="none" spc="-60" normalizeH="0" baseline="0" noProof="0" dirty="0" err="1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i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Light" panose="02020403020101020101" pitchFamily="18" charset="-127"/>
                    <a:ea typeface="경기천년제목 Light" panose="02020403020101020101" pitchFamily="18" charset="-127"/>
                    <a:cs typeface="Pretendard" panose="02000503000000020004" pitchFamily="50" charset="-127"/>
                  </a:rPr>
                  <a:t>의 다양성 점수에 대해 대해 로그화 된 값을 정규화 한 값 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02CB8392-B224-F9B4-AEDC-6C2CF7321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817" y="3710767"/>
                <a:ext cx="4427667" cy="2467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FE3A305D-E64D-D4EA-6EDC-828FD8F098BA}"/>
              </a:ext>
            </a:extLst>
          </p:cNvPr>
          <p:cNvSpPr txBox="1"/>
          <p:nvPr/>
        </p:nvSpPr>
        <p:spPr>
          <a:xfrm>
            <a:off x="1178123" y="3957566"/>
            <a:ext cx="4917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Plaza (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광장형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):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내 전체 근린공원 및 주제공원의 포장비율 중앙값 이상인 포장비율을 가진 공원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144B1A6-6E30-B967-A004-DCE03F7D8205}"/>
              </a:ext>
            </a:extLst>
          </p:cNvPr>
          <p:cNvSpPr txBox="1"/>
          <p:nvPr/>
        </p:nvSpPr>
        <p:spPr>
          <a:xfrm>
            <a:off x="1178123" y="4170407"/>
            <a:ext cx="491787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Green (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녹지형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):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경기도 내 전체 근린공원 및 주제공원의 녹지</a:t>
            </a:r>
            <a:r>
              <a:rPr kumimoji="1" lang="en-US" altLang="ko-KR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 </a:t>
            </a:r>
            <a:r>
              <a:rPr kumimoji="1" lang="ko-KR" altLang="en-US" sz="10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비율 중앙값 이상인 녹지비율을 가진 공원</a:t>
            </a: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DB51915F-233C-D91B-9823-39D6BDA05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068" y="3654846"/>
            <a:ext cx="974500" cy="123857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EDBDC7D5-AC4D-4B92-C58E-05006D771E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4568" y="3654845"/>
            <a:ext cx="928510" cy="1238569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1C3428CA-A193-4EB7-0374-5D2F9E524C03}"/>
              </a:ext>
            </a:extLst>
          </p:cNvPr>
          <p:cNvSpPr/>
          <p:nvPr/>
        </p:nvSpPr>
        <p:spPr bwMode="auto">
          <a:xfrm>
            <a:off x="7166422" y="2140659"/>
            <a:ext cx="1607588" cy="26980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FD87DA4-925E-D4AB-664E-0C5BFEF76F2A}"/>
              </a:ext>
            </a:extLst>
          </p:cNvPr>
          <p:cNvSpPr txBox="1"/>
          <p:nvPr/>
        </p:nvSpPr>
        <p:spPr>
          <a:xfrm>
            <a:off x="7164305" y="2107578"/>
            <a:ext cx="1608345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광장형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5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F9ED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110E36B-A943-56E3-68B0-8C685ED14EBF}"/>
              </a:ext>
            </a:extLst>
          </p:cNvPr>
          <p:cNvSpPr/>
          <p:nvPr/>
        </p:nvSpPr>
        <p:spPr bwMode="auto">
          <a:xfrm>
            <a:off x="9542512" y="2140659"/>
            <a:ext cx="1607588" cy="269806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0239A69-A461-8409-F101-AE05B0A97325}"/>
              </a:ext>
            </a:extLst>
          </p:cNvPr>
          <p:cNvSpPr txBox="1"/>
          <p:nvPr/>
        </p:nvSpPr>
        <p:spPr>
          <a:xfrm>
            <a:off x="9540395" y="2107578"/>
            <a:ext cx="1608345" cy="32316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녹지형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ko-KR" altLang="en-US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</a:t>
            </a:r>
            <a:r>
              <a:rPr kumimoji="0" lang="en-US" altLang="ko-KR" sz="1500" b="1" i="0" u="none" strike="noStrike" kern="1200" cap="none" spc="-120" normalizeH="0" baseline="0" noProof="0" dirty="0">
                <a:ln w="3175">
                  <a:solidFill>
                    <a:prstClr val="white">
                      <a:alpha val="10000"/>
                    </a:prst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endParaRPr kumimoji="0" lang="ko-KR" altLang="en-US" sz="1500" b="1" i="0" u="none" strike="noStrike" kern="1200" cap="none" spc="-120" normalizeH="0" baseline="0" noProof="0" dirty="0">
              <a:ln w="3175">
                <a:solidFill>
                  <a:prstClr val="white">
                    <a:alpha val="10000"/>
                  </a:prstClr>
                </a:solidFill>
              </a:ln>
              <a:solidFill>
                <a:srgbClr val="0F9ED5">
                  <a:lumMod val="40000"/>
                  <a:lumOff val="6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72" name="Picture 3" descr="경기도와 중국 광둥성의 우호협약에 따라 경기 수원시 효원공원에 들어선 전통 중국식 정원 &amp;#39;월화원&amp;#39; 전경 [사진 수원시포토뱅크]">
            <a:extLst>
              <a:ext uri="{FF2B5EF4-FFF2-40B4-BE49-F238E27FC236}">
                <a16:creationId xmlns:a16="http://schemas.microsoft.com/office/drawing/2014/main" id="{D68696AD-1535-F183-E76C-C49DA9C03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9" t="16103" r="43874"/>
          <a:stretch/>
        </p:blipFill>
        <p:spPr bwMode="auto">
          <a:xfrm>
            <a:off x="9370068" y="2517722"/>
            <a:ext cx="974500" cy="10233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5" descr="경기도와 중국 광둥성의 우호협약에 따라 수원시 효원공원에 마련된 중국식 전통공원 월화원. 최모란 기자">
            <a:extLst>
              <a:ext uri="{FF2B5EF4-FFF2-40B4-BE49-F238E27FC236}">
                <a16:creationId xmlns:a16="http://schemas.microsoft.com/office/drawing/2014/main" id="{CB3DDEBB-6E53-8F8D-A1B1-C566E7A24E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51" r="3613" b="13391"/>
          <a:stretch/>
        </p:blipFill>
        <p:spPr bwMode="auto">
          <a:xfrm>
            <a:off x="10344426" y="2517722"/>
            <a:ext cx="928510" cy="10233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직사각형 73">
            <a:extLst>
              <a:ext uri="{FF2B5EF4-FFF2-40B4-BE49-F238E27FC236}">
                <a16:creationId xmlns:a16="http://schemas.microsoft.com/office/drawing/2014/main" id="{2B312398-7874-71B8-F0D0-A9A7181F7A17}"/>
              </a:ext>
            </a:extLst>
          </p:cNvPr>
          <p:cNvSpPr/>
          <p:nvPr/>
        </p:nvSpPr>
        <p:spPr>
          <a:xfrm>
            <a:off x="9800184" y="5103272"/>
            <a:ext cx="1472752" cy="384179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E7370240-EEF7-00F2-2FAD-972DDABABC01}"/>
              </a:ext>
            </a:extLst>
          </p:cNvPr>
          <p:cNvSpPr/>
          <p:nvPr/>
        </p:nvSpPr>
        <p:spPr>
          <a:xfrm>
            <a:off x="9958878" y="5356488"/>
            <a:ext cx="207640" cy="60712"/>
          </a:xfrm>
          <a:prstGeom prst="rect">
            <a:avLst/>
          </a:prstGeom>
          <a:solidFill>
            <a:srgbClr val="4AEA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7EBC0DD-B5BA-0EC0-3BF5-BD8303258236}"/>
              </a:ext>
            </a:extLst>
          </p:cNvPr>
          <p:cNvSpPr txBox="1"/>
          <p:nvPr/>
        </p:nvSpPr>
        <p:spPr>
          <a:xfrm>
            <a:off x="10179977" y="5244804"/>
            <a:ext cx="1472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내 녹지경계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435FA8F-E964-673A-7756-B48E3384F9EE}"/>
              </a:ext>
            </a:extLst>
          </p:cNvPr>
          <p:cNvSpPr txBox="1"/>
          <p:nvPr/>
        </p:nvSpPr>
        <p:spPr>
          <a:xfrm>
            <a:off x="10179977" y="5076837"/>
            <a:ext cx="147275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공원 내 포장경계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2F8AF92-D0B2-0D86-E979-9156898B800C}"/>
              </a:ext>
            </a:extLst>
          </p:cNvPr>
          <p:cNvSpPr/>
          <p:nvPr/>
        </p:nvSpPr>
        <p:spPr>
          <a:xfrm>
            <a:off x="9958878" y="5179331"/>
            <a:ext cx="207640" cy="60712"/>
          </a:xfrm>
          <a:prstGeom prst="rect">
            <a:avLst/>
          </a:prstGeom>
          <a:solidFill>
            <a:srgbClr val="82828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9" name="그림 78">
            <a:extLst>
              <a:ext uri="{FF2B5EF4-FFF2-40B4-BE49-F238E27FC236}">
                <a16:creationId xmlns:a16="http://schemas.microsoft.com/office/drawing/2014/main" id="{E3038950-09BA-7BDC-E382-373BFAA71D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7975" y="3669628"/>
            <a:ext cx="1100983" cy="12477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DBE307-433C-920E-9F27-DC067AE4DF7D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978" t="5717" r="11216" b="5717"/>
          <a:stretch>
            <a:fillRect/>
          </a:stretch>
        </p:blipFill>
        <p:spPr>
          <a:xfrm>
            <a:off x="6855774" y="3669629"/>
            <a:ext cx="1104008" cy="1247780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C5A60D37-0E70-870C-3512-EE1A42C7A08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9222" r="10041"/>
          <a:stretch>
            <a:fillRect/>
          </a:stretch>
        </p:blipFill>
        <p:spPr>
          <a:xfrm>
            <a:off x="7984585" y="2516238"/>
            <a:ext cx="1094374" cy="1023335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97E6DDAE-3536-CD63-C7B5-45C61BD960B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35299" r="17807" b="18632"/>
          <a:stretch>
            <a:fillRect/>
          </a:stretch>
        </p:blipFill>
        <p:spPr>
          <a:xfrm>
            <a:off x="6893452" y="2516239"/>
            <a:ext cx="1084523" cy="102333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801AFC7-2B86-8CB0-731B-50B54FFA6BBB}"/>
              </a:ext>
            </a:extLst>
          </p:cNvPr>
          <p:cNvSpPr txBox="1"/>
          <p:nvPr/>
        </p:nvSpPr>
        <p:spPr>
          <a:xfrm>
            <a:off x="7630992" y="5787189"/>
            <a:ext cx="294013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 조성 다양성  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광장형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/</a:t>
            </a:r>
            <a:r>
              <a:rPr kumimoji="0" lang="ko-KR" altLang="en-US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녹지형 </a:t>
            </a:r>
            <a:r>
              <a:rPr kumimoji="0" lang="en-US" altLang="ko-KR" sz="1400" b="0" i="0" u="none" strike="noStrike" kern="1200" cap="none" spc="-6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65698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5481-0935-505F-8A10-47D7A5F6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31EFF-1F84-B9FE-993B-A2B0D8E2953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09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E305-9AD7-DC0C-2F9E-B9899565F29F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공원 유형 다양성  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어린이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주제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, </a:t>
            </a: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근린</a:t>
            </a:r>
            <a:r>
              <a:rPr kumimoji="0" lang="en-US" altLang="ko-KR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2600" b="0" i="0" u="none" strike="noStrike" kern="1200" cap="none" spc="-60" normalizeH="0" baseline="0" noProof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C3BF34-C94A-931A-CF4C-A1923F72C21C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47E1C-9F3E-A939-D0AD-1F188616B9C7}"/>
              </a:ext>
            </a:extLst>
          </p:cNvPr>
          <p:cNvGrpSpPr/>
          <p:nvPr/>
        </p:nvGrpSpPr>
        <p:grpSpPr>
          <a:xfrm>
            <a:off x="495499" y="862127"/>
            <a:ext cx="5965457" cy="1481810"/>
            <a:chOff x="495499" y="862127"/>
            <a:chExt cx="5965457" cy="1481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09B81-2AE9-E68B-49B8-FC48200E09FC}"/>
                </a:ext>
              </a:extLst>
            </p:cNvPr>
            <p:cNvSpPr txBox="1"/>
            <p:nvPr/>
          </p:nvSpPr>
          <p:spPr>
            <a:xfrm>
              <a:off x="554227" y="1225682"/>
              <a:ext cx="5906729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 sz="16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defRPr>
              </a:lvl1pPr>
              <a:lvl2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 sz="1400" kern="0" spc="-13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defRPr>
              </a:lvl2pPr>
            </a:lstStyle>
            <a:p>
              <a:r>
                <a:rPr lang="ko-KR" altLang="en-US" dirty="0"/>
                <a:t>공원의 유형</a:t>
              </a:r>
              <a:r>
                <a:rPr lang="en-US" altLang="ko-KR" dirty="0"/>
                <a:t>(</a:t>
              </a:r>
              <a:r>
                <a:rPr lang="ko-KR" altLang="en-US" dirty="0" err="1"/>
                <a:t>소공원</a:t>
              </a:r>
              <a:r>
                <a:rPr lang="en-US" altLang="ko-KR" dirty="0"/>
                <a:t>/</a:t>
              </a:r>
              <a:r>
                <a:rPr lang="ko-KR" altLang="en-US" dirty="0"/>
                <a:t>어린이공원</a:t>
              </a:r>
              <a:r>
                <a:rPr lang="en-US" altLang="ko-KR" dirty="0"/>
                <a:t>, </a:t>
              </a:r>
              <a:r>
                <a:rPr lang="ko-KR" altLang="en-US" dirty="0"/>
                <a:t>근린공원 </a:t>
              </a:r>
              <a:r>
                <a:rPr lang="en-US" altLang="ko-KR" dirty="0"/>
                <a:t>,</a:t>
              </a:r>
              <a:r>
                <a:rPr lang="ko-KR" altLang="en-US" dirty="0"/>
                <a:t>주제공원</a:t>
              </a:r>
              <a:r>
                <a:rPr lang="en-US" altLang="ko-KR" dirty="0"/>
                <a:t>)</a:t>
              </a:r>
              <a:r>
                <a:rPr lang="ko-KR" altLang="en-US" dirty="0"/>
                <a:t>이 서로 다른 공원서비스를 제공한다는 관점에서 평가</a:t>
              </a:r>
              <a:endParaRPr lang="en-US" altLang="ko-KR" dirty="0"/>
            </a:p>
            <a:p>
              <a:pPr marR="0" lvl="1">
                <a:lnSpc>
                  <a:spcPct val="100000"/>
                </a:lnSpc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ko-KR" altLang="en-US" dirty="0"/>
                <a:t>다양한 공원서비스가 제공되어야 한다는 측면에서 분석함</a:t>
              </a:r>
              <a:endParaRPr lang="en-US" altLang="ko-KR" dirty="0"/>
            </a:p>
            <a:p>
              <a:pPr lvl="1">
                <a:defRPr/>
              </a:pPr>
              <a:r>
                <a:rPr lang="ko-KR" altLang="en-US" dirty="0"/>
                <a:t>공원 유형별 서비스 면적내 생활인구를 활용하여 분석함 </a:t>
              </a:r>
              <a:endParaRPr lang="en-US" altLang="ko-KR" dirty="0"/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891496-EBC6-4C4B-970D-9829E6392D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AFF053-B20E-20AA-5552-C8AD815D765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262405E-BF9F-4D9C-2FCC-F51C66052AD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7617475-4F84-C435-9D65-162174306DAF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52147B4-928C-DC4C-7D95-D53941D2861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8918C977-947E-8150-B955-BF929A7E07B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B84815-2B9E-FCDD-0498-548DC620AC3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12E2D64C-025B-AA28-F858-12DE72AA01BC}"/>
              </a:ext>
            </a:extLst>
          </p:cNvPr>
          <p:cNvGrpSpPr/>
          <p:nvPr/>
        </p:nvGrpSpPr>
        <p:grpSpPr>
          <a:xfrm>
            <a:off x="495499" y="2494606"/>
            <a:ext cx="5166290" cy="2525641"/>
            <a:chOff x="495499" y="2541288"/>
            <a:chExt cx="5166290" cy="2525641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E6FDC0A-109C-C32C-DC3D-CCF0002B5F75}"/>
                </a:ext>
              </a:extLst>
            </p:cNvPr>
            <p:cNvSpPr txBox="1"/>
            <p:nvPr/>
          </p:nvSpPr>
          <p:spPr>
            <a:xfrm>
              <a:off x="554229" y="4728375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데이터</a:t>
              </a:r>
              <a:endParaRPr kumimoji="0" lang="en-US" altLang="ko-KR" sz="1600" b="0" i="0" u="none" strike="noStrike" kern="0" cap="none" spc="-130" normalizeH="0" baseline="0" noProof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FA8CE6FD-A168-9F6E-2F36-DFA9F88DEB69}"/>
                </a:ext>
              </a:extLst>
            </p:cNvPr>
            <p:cNvGrpSpPr/>
            <p:nvPr/>
          </p:nvGrpSpPr>
          <p:grpSpPr>
            <a:xfrm>
              <a:off x="495499" y="2541288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6E97EDA-CCEC-ED78-A1AC-A21266EE038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85BBA38C-166B-21F5-A025-9161E069427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F228EAF0-A9CC-6AD2-1173-A75F1670325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2B35077F-7952-9D6B-82AA-98534BD2BFD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9125788F-ADB4-6B78-FB60-EFB2F708989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E80F9C3C-41B6-FA9B-7271-C53909C488D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021CC46C-5B5F-F74D-61B8-B0E3B7D3468C}"/>
              </a:ext>
            </a:extLst>
          </p:cNvPr>
          <p:cNvSpPr txBox="1"/>
          <p:nvPr/>
        </p:nvSpPr>
        <p:spPr>
          <a:xfrm>
            <a:off x="271275" y="6427049"/>
            <a:ext cx="15359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ychoi@gri.re.kr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2D59368-B732-6D00-38DB-518EF05ED01A}"/>
              </a:ext>
            </a:extLst>
          </p:cNvPr>
          <p:cNvSpPr txBox="1"/>
          <p:nvPr/>
        </p:nvSpPr>
        <p:spPr>
          <a:xfrm>
            <a:off x="687084" y="2921026"/>
            <a:ext cx="52218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아래 공식을 통해 얻어진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raw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값에 로그화 → 정규화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(0~1) 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→ </a:t>
            </a:r>
            <a:r>
              <a:rPr kumimoji="1" lang="en-US" altLang="ko-KR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100</a:t>
            </a:r>
            <a:r>
              <a:rPr kumimoji="1" lang="ko-KR" altLang="en-US" sz="1400" b="1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Pretendard" panose="02000503000000020004" pitchFamily="50" charset="-127"/>
              </a:rPr>
              <a:t>점 점수화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4E0A80-881B-A8C3-D7F3-C217A2E9443C}"/>
                  </a:ext>
                </a:extLst>
              </p:cNvPr>
              <p:cNvSpPr txBox="1"/>
              <p:nvPr/>
            </p:nvSpPr>
            <p:spPr>
              <a:xfrm>
                <a:off x="817003" y="3929351"/>
                <a:ext cx="3046871" cy="6539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𝑃</m:t>
                        </m:r>
                      </m:e>
                      <m:sub>
                        <m:r>
                          <a:rPr kumimoji="0" lang="ko-KR" alt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교집합</m:t>
                        </m:r>
                      </m:sub>
                    </m:sSub>
                  </m:oMath>
                </a14:m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</a:t>
                </a:r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공원들의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400m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버퍼 교집합 내 인구 비율</a:t>
                </a:r>
                <a:endParaRPr kumimoji="1" lang="en-US" altLang="ko-KR" sz="10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𝑁</m:t>
                        </m:r>
                      </m:e>
                      <m:sub>
                        <m:nary>
                          <m:naryPr>
                            <m:chr m:val="⋂"/>
                            <m:limLoc m:val="subSup"/>
                            <m:ctrlPr>
                              <a:rPr kumimoji="0" lang="en-US" altLang="ko-KR" sz="1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ko-KR" sz="10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KoPub돋움체 Light" panose="02020603020101020101" pitchFamily="18" charset="-127"/>
                                <a:cs typeface="+mn-cs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kumimoji="0" lang="en-US" altLang="ko-KR" sz="1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ko-KR" sz="1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kumimoji="0" lang="en-US" altLang="ko-KR" sz="10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KoPub돋움체 Light" panose="02020603020101020101" pitchFamily="18" charset="-127"/>
                                    <a:cs typeface="+mn-cs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sub>
                    </m:sSub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공원 </a:t>
                </a:r>
                <a:r>
                  <a:rPr kumimoji="1" lang="en-US" altLang="ko-KR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400m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버퍼 교집합 내 인구 수</a:t>
                </a:r>
                <a:endParaRPr kumimoji="1" lang="en-US" altLang="ko-KR" sz="10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KoPub돋움체 Light" panose="02020603020101020101" pitchFamily="18" charset="-127"/>
                  <a:ea typeface="KoPub돋움체 Light" panose="02020603020101020101" pitchFamily="18" charset="-127"/>
                  <a:cs typeface="Pretendard" panose="02000503000000020004" pitchFamily="50" charset="-127"/>
                </a:endParaRP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ko-KR" sz="1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ko-KR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ko-KR" altLang="en-US" sz="10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KoPub돋움체 Light" panose="02020603020101020101" pitchFamily="18" charset="-127"/>
                            <a:cs typeface="+mn-cs"/>
                          </a:rPr>
                          <m:t>총인구</m:t>
                        </m:r>
                      </m:sub>
                    </m:sSub>
                  </m:oMath>
                </a14:m>
                <a:r>
                  <a:rPr kumimoji="0" lang="ko-KR" altLang="en-US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 </a:t>
                </a:r>
                <a:r>
                  <a:rPr kumimoji="0" lang="en-US" altLang="ko-K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+mn-cs"/>
                  </a:rPr>
                  <a:t>: </a:t>
                </a:r>
                <a:r>
                  <a:rPr kumimoji="1" lang="ko-KR" altLang="en-US" sz="1000" b="0" i="0" u="none" strike="noStrike" kern="1200" cap="none" spc="-60" normalizeH="0" baseline="0" noProof="0" dirty="0">
                    <a:ln>
                      <a:solidFill>
                        <a:srgbClr val="5B9BD5">
                          <a:shade val="50000"/>
                          <a:alpha val="0"/>
                        </a:srgb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KoPub돋움체 Light" panose="02020603020101020101" pitchFamily="18" charset="-127"/>
                    <a:ea typeface="KoPub돋움체 Light" panose="02020603020101020101" pitchFamily="18" charset="-127"/>
                    <a:cs typeface="Pretendard" panose="02000503000000020004" pitchFamily="50" charset="-127"/>
                  </a:rPr>
                  <a:t>행정동 또는 연구 대상 지역의 총 인구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894E0A80-881B-A8C3-D7F3-C217A2E9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03" y="3929351"/>
                <a:ext cx="3046871" cy="653962"/>
              </a:xfrm>
              <a:prstGeom prst="rect">
                <a:avLst/>
              </a:prstGeom>
              <a:blipFill>
                <a:blip r:embed="rId2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9E3FEB-63B6-C430-5465-0275451A1AA5}"/>
                  </a:ext>
                </a:extLst>
              </p:cNvPr>
              <p:cNvSpPr txBox="1"/>
              <p:nvPr/>
            </p:nvSpPr>
            <p:spPr>
              <a:xfrm>
                <a:off x="817003" y="3378104"/>
                <a:ext cx="2390568" cy="536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7132"/>
                  </a:buClr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e>
                        <m:sub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교</m:t>
                          </m:r>
                          <m:r>
                            <a:rPr kumimoji="0" lang="ko-KR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집</m:t>
                          </m:r>
                          <m:r>
                            <a:rPr kumimoji="0" lang="ko-KR" alt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합</m:t>
                          </m:r>
                        </m:sub>
                      </m:sSub>
                      <m:r>
                        <a:rPr kumimoji="0" lang="en-US" altLang="ko-KR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nary>
                                <m:naryPr>
                                  <m:chr m:val="⋂"/>
                                  <m:limLoc m:val="subSup"/>
                                  <m:ctrlP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kumimoji="0" lang="en-US" altLang="ko-KR" sz="1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𝐵</m:t>
                                      </m:r>
                                    </m:e>
                                    <m:sub>
                                      <m:r>
                                        <a:rPr kumimoji="0" lang="en-US" altLang="ko-KR" sz="1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ko-KR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ko-KR" alt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총</m:t>
                              </m:r>
                              <m:r>
                                <a:rPr kumimoji="0" lang="ko-KR" alt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인</m:t>
                              </m:r>
                              <m:r>
                                <a:rPr kumimoji="0" lang="ko-KR" altLang="en-US" sz="1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구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ko-KR" alt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E9E3FEB-63B6-C430-5465-0275451A1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003" y="3378104"/>
                <a:ext cx="2390568" cy="53655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A8732CE1-85FE-DB2C-4EB8-E6411E8BFD5E}"/>
              </a:ext>
            </a:extLst>
          </p:cNvPr>
          <p:cNvGraphicFramePr>
            <a:graphicFrameLocks noGrp="1"/>
          </p:cNvGraphicFramePr>
          <p:nvPr/>
        </p:nvGraphicFramePr>
        <p:xfrm>
          <a:off x="3967926" y="3472944"/>
          <a:ext cx="1829352" cy="9646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784">
                  <a:extLst>
                    <a:ext uri="{9D8B030D-6E8A-4147-A177-3AD203B41FA5}">
                      <a16:colId xmlns:a16="http://schemas.microsoft.com/office/drawing/2014/main" val="1655791726"/>
                    </a:ext>
                  </a:extLst>
                </a:gridCol>
                <a:gridCol w="609784">
                  <a:extLst>
                    <a:ext uri="{9D8B030D-6E8A-4147-A177-3AD203B41FA5}">
                      <a16:colId xmlns:a16="http://schemas.microsoft.com/office/drawing/2014/main" val="94727354"/>
                    </a:ext>
                  </a:extLst>
                </a:gridCol>
                <a:gridCol w="609784">
                  <a:extLst>
                    <a:ext uri="{9D8B030D-6E8A-4147-A177-3AD203B41FA5}">
                      <a16:colId xmlns:a16="http://schemas.microsoft.com/office/drawing/2014/main" val="1260888478"/>
                    </a:ext>
                  </a:extLst>
                </a:gridCol>
              </a:tblGrid>
              <a:tr h="478271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공원서비스  다양성 인구비율</a:t>
                      </a:r>
                      <a:r>
                        <a:rPr lang="en-US" altLang="ko-KR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 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전체 면적 기반의 가중치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kern="1200" dirty="0">
                        <a:solidFill>
                          <a:srgbClr val="FFFFFF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A8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591963"/>
                  </a:ext>
                </a:extLst>
              </a:tr>
              <a:tr h="265706"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80000"/>
                        </a:lnSpc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2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3</a:t>
                      </a:r>
                      <a:r>
                        <a:rPr lang="ko-KR" altLang="en-US" sz="1000" kern="1200" spc="-120" baseline="0" dirty="0"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+mn-cs"/>
                        </a:rPr>
                        <a:t>개 유형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709322"/>
                  </a:ext>
                </a:extLst>
              </a:tr>
              <a:tr h="2206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13.84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146.61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4,414.64 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673560"/>
                  </a:ext>
                </a:extLst>
              </a:tr>
            </a:tbl>
          </a:graphicData>
        </a:graphic>
      </p:graphicFrame>
      <p:graphicFrame>
        <p:nvGraphicFramePr>
          <p:cNvPr id="63" name="표 62">
            <a:extLst>
              <a:ext uri="{FF2B5EF4-FFF2-40B4-BE49-F238E27FC236}">
                <a16:creationId xmlns:a16="http://schemas.microsoft.com/office/drawing/2014/main" id="{728EC954-107F-6C72-146D-EB06D0A26F58}"/>
              </a:ext>
            </a:extLst>
          </p:cNvPr>
          <p:cNvGraphicFramePr>
            <a:graphicFrameLocks noGrp="1"/>
          </p:cNvGraphicFramePr>
          <p:nvPr/>
        </p:nvGraphicFramePr>
        <p:xfrm>
          <a:off x="687084" y="5061781"/>
          <a:ext cx="5408916" cy="134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2764">
                  <a:extLst>
                    <a:ext uri="{9D8B030D-6E8A-4147-A177-3AD203B41FA5}">
                      <a16:colId xmlns:a16="http://schemas.microsoft.com/office/drawing/2014/main" val="2250348017"/>
                    </a:ext>
                  </a:extLst>
                </a:gridCol>
                <a:gridCol w="1988668">
                  <a:extLst>
                    <a:ext uri="{9D8B030D-6E8A-4147-A177-3AD203B41FA5}">
                      <a16:colId xmlns:a16="http://schemas.microsoft.com/office/drawing/2014/main" val="1829859576"/>
                    </a:ext>
                  </a:extLst>
                </a:gridCol>
                <a:gridCol w="2087484">
                  <a:extLst>
                    <a:ext uri="{9D8B030D-6E8A-4147-A177-3AD203B41FA5}">
                      <a16:colId xmlns:a16="http://schemas.microsoft.com/office/drawing/2014/main" val="2430502190"/>
                    </a:ext>
                  </a:extLst>
                </a:gridCol>
              </a:tblGrid>
              <a:tr h="2339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활용 목적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출처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비고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356667"/>
                  </a:ext>
                </a:extLst>
              </a:tr>
              <a:tr h="4557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공원면적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KLIS (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한국토지정보시스템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공원정보</a:t>
                      </a: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매년 </a:t>
                      </a:r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월 자료 기준</a:t>
                      </a:r>
                    </a:p>
                    <a:p>
                      <a:pPr algn="ctr" latinLnBrk="1"/>
                      <a:endParaRPr lang="ko-KR" altLang="en-US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60891"/>
                  </a:ext>
                </a:extLst>
              </a:tr>
              <a:tr h="3977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산출</a:t>
                      </a:r>
                    </a:p>
                  </a:txBody>
                  <a:tcPr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생활인구 정보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KT 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통신사 </a:t>
                      </a:r>
                      <a:endParaRPr lang="en-US" altLang="ko-KR" sz="1400" kern="0" spc="-13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2024</a:t>
                      </a:r>
                      <a:r>
                        <a:rPr lang="ko-KR" altLang="en-US" sz="1400" kern="0" spc="-130">
                          <a:ln w="3175">
                            <a:solidFill>
                              <a:prstClr val="black">
                                <a:lumMod val="75000"/>
                                <a:lumOff val="25000"/>
                                <a:alpha val="10000"/>
                              </a:prst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 자료 기준</a:t>
                      </a:r>
                      <a:endParaRPr lang="ko-KR" altLang="en-US" sz="1400" kern="0" spc="-130" dirty="0">
                        <a:ln w="3175">
                          <a:solidFill>
                            <a:prstClr val="black">
                              <a:lumMod val="75000"/>
                              <a:lumOff val="25000"/>
                              <a:alpha val="10000"/>
                            </a:prst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1011168"/>
                  </a:ext>
                </a:extLst>
              </a:tr>
            </a:tbl>
          </a:graphicData>
        </a:graphic>
      </p:graphicFrame>
      <p:sp>
        <p:nvSpPr>
          <p:cNvPr id="65" name="TextBox 64">
            <a:extLst>
              <a:ext uri="{FF2B5EF4-FFF2-40B4-BE49-F238E27FC236}">
                <a16:creationId xmlns:a16="http://schemas.microsoft.com/office/drawing/2014/main" id="{E80528C9-B2D6-C1CE-433D-C4F52A1EE995}"/>
              </a:ext>
            </a:extLst>
          </p:cNvPr>
          <p:cNvSpPr txBox="1"/>
          <p:nvPr/>
        </p:nvSpPr>
        <p:spPr>
          <a:xfrm>
            <a:off x="6722668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공원서비스 유형 다양성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7291816A-32DF-C566-21AF-C87A497154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9553" t="29088" r="18316" b="6535"/>
          <a:stretch/>
        </p:blipFill>
        <p:spPr>
          <a:xfrm>
            <a:off x="6596273" y="1327080"/>
            <a:ext cx="3805445" cy="420698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aphicFrame>
        <p:nvGraphicFramePr>
          <p:cNvPr id="67" name="표 66">
            <a:extLst>
              <a:ext uri="{FF2B5EF4-FFF2-40B4-BE49-F238E27FC236}">
                <a16:creationId xmlns:a16="http://schemas.microsoft.com/office/drawing/2014/main" id="{D88680FB-24E7-4A1F-4051-62B8E3CA5740}"/>
              </a:ext>
            </a:extLst>
          </p:cNvPr>
          <p:cNvGraphicFramePr>
            <a:graphicFrameLocks noGrp="1"/>
          </p:cNvGraphicFramePr>
          <p:nvPr/>
        </p:nvGraphicFramePr>
        <p:xfrm>
          <a:off x="9245060" y="4280578"/>
          <a:ext cx="2313315" cy="12534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8676">
                  <a:extLst>
                    <a:ext uri="{9D8B030D-6E8A-4147-A177-3AD203B41FA5}">
                      <a16:colId xmlns:a16="http://schemas.microsoft.com/office/drawing/2014/main" val="3526178045"/>
                    </a:ext>
                  </a:extLst>
                </a:gridCol>
                <a:gridCol w="1288855">
                  <a:extLst>
                    <a:ext uri="{9D8B030D-6E8A-4147-A177-3AD203B41FA5}">
                      <a16:colId xmlns:a16="http://schemas.microsoft.com/office/drawing/2014/main" val="1038476386"/>
                    </a:ext>
                  </a:extLst>
                </a:gridCol>
                <a:gridCol w="605784">
                  <a:extLst>
                    <a:ext uri="{9D8B030D-6E8A-4147-A177-3AD203B41FA5}">
                      <a16:colId xmlns:a16="http://schemas.microsoft.com/office/drawing/2014/main" val="35909756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공원서비스 수혜인구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88652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73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어린이공원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2124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CE6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 err="1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소공원</a:t>
                      </a: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29877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8A800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근린공원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01551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D2FC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en-US" altLang="ko-KR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50000"/>
                        </a:lnSpc>
                      </a:pPr>
                      <a:r>
                        <a:rPr kumimoji="1" lang="en-US" altLang="ko-KR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 </a:t>
                      </a:r>
                      <a:r>
                        <a:rPr kumimoji="1" lang="ko-KR" altLang="en-US" sz="1000" kern="1200" spc="-6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0142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73D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 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8761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>
                        <a:lnSpc>
                          <a:spcPct val="20000"/>
                        </a:lnSpc>
                      </a:pPr>
                      <a:endParaRPr kumimoji="1" lang="ko-KR" altLang="en-US" sz="1000" kern="1200" spc="-60" dirty="0">
                        <a:ln>
                          <a:solidFill>
                            <a:srgbClr val="5B9BD5">
                              <a:shade val="50000"/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85000"/>
                            <a:lumOff val="15000"/>
                          </a:prstClr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8008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유형 서비스 영역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 </a:t>
                      </a:r>
                      <a:r>
                        <a:rPr kumimoji="1" lang="ko-KR" altLang="en-US" sz="1000" b="0" i="0" u="none" strike="noStrike" kern="1200" cap="none" spc="-60" normalizeH="0" baseline="0" noProof="0" dirty="0">
                          <a:ln>
                            <a:solidFill>
                              <a:srgbClr val="5B9BD5">
                                <a:shade val="50000"/>
                                <a:alpha val="0"/>
                              </a:srgbClr>
                            </a:solidFill>
                          </a:ln>
                          <a:solidFill>
                            <a:prstClr val="black">
                              <a:lumMod val="85000"/>
                              <a:lumOff val="15000"/>
                            </a:prstClr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점</a:t>
                      </a:r>
                    </a:p>
                  </a:txBody>
                  <a:tcPr anchor="b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4649619"/>
                  </a:ext>
                </a:extLst>
              </a:tr>
            </a:tbl>
          </a:graphicData>
        </a:graphic>
      </p:graphicFrame>
      <p:sp>
        <p:nvSpPr>
          <p:cNvPr id="68" name="타원 67">
            <a:extLst>
              <a:ext uri="{FF2B5EF4-FFF2-40B4-BE49-F238E27FC236}">
                <a16:creationId xmlns:a16="http://schemas.microsoft.com/office/drawing/2014/main" id="{958310DD-CA82-310A-5026-BC27ED624585}"/>
              </a:ext>
            </a:extLst>
          </p:cNvPr>
          <p:cNvSpPr/>
          <p:nvPr/>
        </p:nvSpPr>
        <p:spPr>
          <a:xfrm>
            <a:off x="9389426" y="4348011"/>
            <a:ext cx="52389" cy="46299"/>
          </a:xfrm>
          <a:prstGeom prst="ellipse">
            <a:avLst/>
          </a:prstGeom>
          <a:solidFill>
            <a:srgbClr val="0572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96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BAE95-8AFE-BA35-DF71-8656665B9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1C9F6C-C7AD-52CC-B2EA-18E449713A01}"/>
              </a:ext>
            </a:extLst>
          </p:cNvPr>
          <p:cNvSpPr txBox="1"/>
          <p:nvPr/>
        </p:nvSpPr>
        <p:spPr>
          <a:xfrm>
            <a:off x="3520618" y="2634915"/>
            <a:ext cx="51507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도입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6392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571B9B-47EE-E718-4987-0A5C2B34C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B983D-F2E8-E426-A139-20F6AAA888B8}"/>
              </a:ext>
            </a:extLst>
          </p:cNvPr>
          <p:cNvSpPr txBox="1"/>
          <p:nvPr/>
        </p:nvSpPr>
        <p:spPr>
          <a:xfrm>
            <a:off x="3382760" y="2634915"/>
            <a:ext cx="5426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도입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설비현황</a:t>
            </a:r>
          </a:p>
        </p:txBody>
      </p:sp>
    </p:spTree>
    <p:extLst>
      <p:ext uri="{BB962C8B-B14F-4D97-AF65-F5344CB8AC3E}">
        <p14:creationId xmlns:p14="http://schemas.microsoft.com/office/powerpoint/2010/main" val="181032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3D5300-59A2-5445-F66F-4E8F6C166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36FE7CC-C41C-54A3-34AD-4B8680F211D2}"/>
              </a:ext>
            </a:extLst>
          </p:cNvPr>
          <p:cNvSpPr txBox="1"/>
          <p:nvPr/>
        </p:nvSpPr>
        <p:spPr>
          <a:xfrm>
            <a:off x="3507794" y="2634915"/>
            <a:ext cx="51764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탄소흡수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수목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8389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B86427-34BF-4C6C-BE6E-0F5A7B7E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9A78E52-2BA8-C63D-9B69-3FE5EE7FD64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7FA118-247D-73AB-94F2-D32FE0E25848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 흡수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CBF046B-FA97-4C3E-7623-4C3D2E63CC01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5931F0A-3F8E-20A2-5E2F-896FED14622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기반 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광합성과 호흡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고려한 탄소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흡수량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산정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54435D65-0FCC-76B9-5C18-E34299BD01D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B243E05-8AF5-495E-7365-8139A33C4EE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D2BB935-3F16-C87C-4F71-A9F21A83AC1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19B4EEB-1465-86B3-3C14-DDF0D01A682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7AFA9B2-CFA6-1F75-7508-650A5695250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08603E91-6A42-812A-C241-200461DBD74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119ED146-FB89-46D4-D2C7-86C15D6073E1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A730668-9CB1-86A9-97C4-D30B4DD53A38}"/>
              </a:ext>
            </a:extLst>
          </p:cNvPr>
          <p:cNvGrpSpPr/>
          <p:nvPr/>
        </p:nvGrpSpPr>
        <p:grpSpPr>
          <a:xfrm>
            <a:off x="495499" y="2061985"/>
            <a:ext cx="5723082" cy="2683075"/>
            <a:chOff x="495499" y="2541288"/>
            <a:chExt cx="5723082" cy="268307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52231B-2293-AC7F-91C6-703346E8E6E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13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AI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통해 위성 영상의 구름 및 그림자 등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결측치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보완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고도화하여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BESS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모델의 입력자료로 활용하여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순일차생산량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(NPP)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식생의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추정하는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기작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중심 모형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보정이 불필요하며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규모로의 확장성이 좋고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기후변화에 따른 생태계의 대사적 반응을 해석할 수 있음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대표 입력자료로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엽면적지수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(LAI),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태양 복사량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잎 군집 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이산화탄소 농도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습도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풍속 등이 활용됨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0783B0D8-9191-43AA-9BB5-BE8BD4BF7128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3D0D554-CA4E-38AB-23F7-985CA660F2C9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BB7331B5-9CE6-23BC-D74E-08F0D7A3449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8E0FBAB-F4C4-496F-140D-38C0E3243AF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96391BBF-758D-0A16-5B55-E89D4F6CDD5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FD9C5088-B6C5-6000-56D8-E45E7447CCB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462B42D5-9C33-F566-7EA8-08FA515C3AA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4FE8F0C-3BF6-9BDC-4865-FDD6314E67D1}"/>
              </a:ext>
            </a:extLst>
          </p:cNvPr>
          <p:cNvGrpSpPr/>
          <p:nvPr/>
        </p:nvGrpSpPr>
        <p:grpSpPr>
          <a:xfrm>
            <a:off x="495499" y="5064986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1DD4338-1ACD-0B36-C486-2A5E14775176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F92359F-41B4-8AB0-3A0B-2452CEF550FC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0AC9390-6022-B4E2-5BD1-66EE9EC37AE3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036C6BC7-58BD-87C0-2AAE-B53C3C2E702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5197AB56-8E56-9627-683E-5212D9309F6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B2CD2F15-6126-FE18-3061-19E1A0B54E2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93130D3C-5607-DD0E-5C9C-1343398B89F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1388E175-D3A9-18C8-789C-0F7719BFD7A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ED63D215-F401-4BCA-4423-7EC988ED3240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ggclimate@gri.re.kr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AC35ED26-D8B1-352E-4CBD-92C52391BF8D}"/>
              </a:ext>
            </a:extLst>
          </p:cNvPr>
          <p:cNvSpPr/>
          <p:nvPr/>
        </p:nvSpPr>
        <p:spPr>
          <a:xfrm>
            <a:off x="6771969" y="227705"/>
            <a:ext cx="4813874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图片 8">
            <a:extLst>
              <a:ext uri="{FF2B5EF4-FFF2-40B4-BE49-F238E27FC236}">
                <a16:creationId xmlns:a16="http://schemas.microsoft.com/office/drawing/2014/main" id="{CEDAF44D-7B75-60CC-C94D-A495DC586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"/>
          <a:stretch/>
        </p:blipFill>
        <p:spPr>
          <a:xfrm>
            <a:off x="7162662" y="492506"/>
            <a:ext cx="4229409" cy="2383587"/>
          </a:xfrm>
          <a:prstGeom prst="rect">
            <a:avLst/>
          </a:prstGeom>
        </p:spPr>
      </p:pic>
      <p:pic>
        <p:nvPicPr>
          <p:cNvPr id="7" name="内容占位符 1">
            <a:extLst>
              <a:ext uri="{FF2B5EF4-FFF2-40B4-BE49-F238E27FC236}">
                <a16:creationId xmlns:a16="http://schemas.microsoft.com/office/drawing/2014/main" id="{354B40FE-570B-3A4B-3895-F5359FEDF1C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23111"/>
          <a:stretch/>
        </p:blipFill>
        <p:spPr>
          <a:xfrm>
            <a:off x="7160780" y="3051686"/>
            <a:ext cx="4036252" cy="3375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4E6F3C8-49D6-8C6A-96A8-C8CF9B782FC8}"/>
              </a:ext>
            </a:extLst>
          </p:cNvPr>
          <p:cNvSpPr txBox="1"/>
          <p:nvPr/>
        </p:nvSpPr>
        <p:spPr>
          <a:xfrm>
            <a:off x="7157074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BESS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모델의 기본 구동 프로세스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(Li et al., 2023)</a:t>
            </a:r>
            <a:endParaRPr kumimoji="0" lang="ko-KR" altLang="en-US" sz="1200" b="1" i="0" u="none" strike="noStrike" kern="1200" cap="none" spc="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043A2-CFED-1E0A-DFB1-F410BC2F815F}"/>
              </a:ext>
            </a:extLst>
          </p:cNvPr>
          <p:cNvSpPr txBox="1"/>
          <p:nvPr/>
        </p:nvSpPr>
        <p:spPr>
          <a:xfrm>
            <a:off x="7157074" y="2910253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BESS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모형의 식물의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기작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광합성 및 호흡 등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)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계산 과정</a:t>
            </a:r>
          </a:p>
        </p:txBody>
      </p:sp>
    </p:spTree>
    <p:extLst>
      <p:ext uri="{BB962C8B-B14F-4D97-AF65-F5344CB8AC3E}">
        <p14:creationId xmlns:p14="http://schemas.microsoft.com/office/powerpoint/2010/main" val="33627242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C622DB-5B15-6099-E5AA-B21A44E20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FD3EE43-A9A3-369E-9BB6-4F9FC2361D1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9ED2F-9B8D-6C9E-BD29-E97AD9862075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총일차생산량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(GPP)</a:t>
            </a: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0A460B5-052F-CEEA-98F0-52FDDE5C343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ABD5892-183A-C669-0E4A-70AA3BA373B3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광합성과 호흡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고려한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총일차생산량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(GPP)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산정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A63B9E28-87AD-18B7-D25B-7A1E71FE444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6A64C8B-333F-E182-187F-7B2608BA3F94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C85C96D6-8B0A-E73D-5230-1A50979504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3A3C114-3E7A-1273-8C70-EA20A9F0B7F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0DB66BBC-ACE9-4BB9-CA56-1B4D2E5ABFF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6E834D88-4679-EBEE-438E-EFACEFCAB9B9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39BC6EFC-9EBB-0135-CB8C-AC7B53EFEB7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3574F0FE-E08B-050C-68FC-B20252F844EF}"/>
              </a:ext>
            </a:extLst>
          </p:cNvPr>
          <p:cNvGrpSpPr/>
          <p:nvPr/>
        </p:nvGrpSpPr>
        <p:grpSpPr>
          <a:xfrm>
            <a:off x="495499" y="5100437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CA67FC-F84D-C566-2071-7BE8825D0F30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293680EA-D1FE-89E7-013D-5CA48A04AC23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086DDEA-B49B-07D5-F371-08F80086EB3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A903EF1-4B86-E774-9939-4A257E0B93F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78F617C7-8B9F-E0AB-7B2D-13A96B915F1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9CEE9AE9-6961-3D7B-7C55-1C3BB6A9DF3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D8352C06-8367-BAF8-2FBC-0D8A0C2EDB9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F1EB5D7C-D658-6A77-D46F-2A4E1C2CE08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1D636CD-5074-1EF8-AEE6-3D30FE259E58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ggclimate@gri.re.kr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E05383A-AA80-DF66-1FA0-CFA5E6888316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4A4620-B6AE-0D66-885C-0C96E00A7246}"/>
              </a:ext>
            </a:extLst>
          </p:cNvPr>
          <p:cNvSpPr txBox="1"/>
          <p:nvPr/>
        </p:nvSpPr>
        <p:spPr>
          <a:xfrm>
            <a:off x="7016372" y="2625655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5km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해상도에 비해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고해상화 시 </a:t>
            </a: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RMSE 30%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향상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826EC2A-6F1F-C077-8B1D-3EFA21B64E01}"/>
              </a:ext>
            </a:extLst>
          </p:cNvPr>
          <p:cNvGrpSpPr/>
          <p:nvPr/>
        </p:nvGrpSpPr>
        <p:grpSpPr>
          <a:xfrm>
            <a:off x="495499" y="2061985"/>
            <a:ext cx="5723082" cy="2683075"/>
            <a:chOff x="495499" y="2541288"/>
            <a:chExt cx="5723082" cy="26830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59682B2-C895-C6A7-352B-16B7C79292F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1133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AI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통해 위성 영상의 구름 및 그림자 등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결측치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보완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식물의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고도화하여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BESS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모델의 입력자료로 활용하여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총일차생산량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(GPP)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식생의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탄소흡수량을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추정하는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기작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중심 모형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BESS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모델은 보정이 불필요하며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 규모로의 확장성이 좋고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기후변화에 따른 생태계의 대사적 반응을 해석할 수 있음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대표 입력자료로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엽면적지수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(LAI),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태양 복사량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잎 군집 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이산화탄소 농도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습도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풍속 등이 활용됨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57DDD1D3-E568-B12A-614E-16154AA64B31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0D18B15-4E01-1246-1CB1-CF55694068E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66569660-0868-B879-24A7-9E3901E610E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339C7D3-E87E-94E6-732A-48B4F4ED5F9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1938FB18-2258-C5D6-4177-1020436D4E1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753F5C85-DA1A-9F15-3C74-A9904FD64A7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35EF674D-B7AF-1607-5FF7-00FDD63C75C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9B9570F6-FCCD-E225-B836-45DF8573833F}"/>
              </a:ext>
            </a:extLst>
          </p:cNvPr>
          <p:cNvGrpSpPr/>
          <p:nvPr/>
        </p:nvGrpSpPr>
        <p:grpSpPr>
          <a:xfrm>
            <a:off x="6692271" y="473595"/>
            <a:ext cx="4830434" cy="2063724"/>
            <a:chOff x="1184131" y="624840"/>
            <a:chExt cx="10145431" cy="4334469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B7700F66-9B1B-D051-21EF-41EE8961A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9799" r="50880"/>
            <a:stretch>
              <a:fillRect/>
            </a:stretch>
          </p:blipFill>
          <p:spPr>
            <a:xfrm>
              <a:off x="1184131" y="624840"/>
              <a:ext cx="5072715" cy="4334469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C04C3301-2BAE-DCF6-37B5-525F493B1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0322" t="9799" r="558"/>
            <a:stretch>
              <a:fillRect/>
            </a:stretch>
          </p:blipFill>
          <p:spPr>
            <a:xfrm>
              <a:off x="6256847" y="624840"/>
              <a:ext cx="5072715" cy="4334469"/>
            </a:xfrm>
            <a:prstGeom prst="rect">
              <a:avLst/>
            </a:prstGeom>
          </p:spPr>
        </p:pic>
      </p:grpSp>
      <p:pic>
        <p:nvPicPr>
          <p:cNvPr id="53" name="그림 52">
            <a:extLst>
              <a:ext uri="{FF2B5EF4-FFF2-40B4-BE49-F238E27FC236}">
                <a16:creationId xmlns:a16="http://schemas.microsoft.com/office/drawing/2014/main" id="{F3F6DC32-8ACD-53BE-9649-EEAB3BD260B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2" y="2921045"/>
            <a:ext cx="5317530" cy="3494421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8012A8A1-3530-ADC1-D021-03BF4BFFB1CE}"/>
              </a:ext>
            </a:extLst>
          </p:cNvPr>
          <p:cNvSpPr txBox="1"/>
          <p:nvPr/>
        </p:nvSpPr>
        <p:spPr>
          <a:xfrm>
            <a:off x="7016372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공간해상도 수준의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총일차생산량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도출</a:t>
            </a:r>
          </a:p>
        </p:txBody>
      </p:sp>
    </p:spTree>
    <p:extLst>
      <p:ext uri="{BB962C8B-B14F-4D97-AF65-F5344CB8AC3E}">
        <p14:creationId xmlns:p14="http://schemas.microsoft.com/office/powerpoint/2010/main" val="16219176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3FF68-CB76-2122-582B-605A85392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C89690-46CF-2D59-9659-490285F1B75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1F858-02FF-01A8-4B77-03C1F09E2AED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엽면적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지수</a:t>
            </a:r>
            <a:r>
              <a:rPr kumimoji="0" lang="en-US" altLang="ko-KR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(LAI)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7A864C81-8AF7-2381-9ED7-D89570AB7B76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1AD121E-8178-434F-1EA1-5D4E81C0A82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AI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결측 보완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영상 활용 고해상도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엽면적지수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산출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CB34435D-D405-04AF-7BEF-37483B5FC3F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0221944-C1D9-B1DB-C965-5981369BA53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A9EE73F4-863C-D4B6-7680-4938B0232B3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27178EA-F769-ED40-C7C0-E244CBDA270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9E668F8E-7F40-EC77-7EB6-72037EFF9F5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90EE539D-E960-F6A7-A112-12A6B15CD52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D806DE7A-0831-F463-CF3D-53BF1EA431F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B55AB273-62D2-E010-489D-7440FD5B48A2}"/>
              </a:ext>
            </a:extLst>
          </p:cNvPr>
          <p:cNvGrpSpPr/>
          <p:nvPr/>
        </p:nvGrpSpPr>
        <p:grpSpPr>
          <a:xfrm>
            <a:off x="495499" y="5100437"/>
            <a:ext cx="5166290" cy="908230"/>
            <a:chOff x="495499" y="4390015"/>
            <a:chExt cx="5166290" cy="90823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31CB7B8-57A0-79C8-D5A0-5F9EFEE467A6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FDF8D61-D7FE-2804-EC75-AF44AA77F9A5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07391F2-F058-77F9-62AD-D49A2C2C38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2FC43DAA-0498-6F45-A1D2-B7A3C7D29F4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B0E5CBB6-A267-B89D-325B-F76204C97C6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98663A4D-380F-2517-B1EE-E198D8B39D5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FE85EEDB-AD69-E5C7-B113-7E21C9A1B23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7FF3E901-10DD-E6DE-4C8E-1B5356AE103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555D926-C444-5E5D-B4DE-1EFC3DADA49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DB5D3AEA-BA79-7F08-DC2F-94C2CE3DE1EF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B6E7468-5EC6-6C51-7ADF-8C96245D3683}"/>
              </a:ext>
            </a:extLst>
          </p:cNvPr>
          <p:cNvGrpSpPr/>
          <p:nvPr/>
        </p:nvGrpSpPr>
        <p:grpSpPr>
          <a:xfrm>
            <a:off x="495499" y="2061985"/>
            <a:ext cx="5723082" cy="2113688"/>
            <a:chOff x="495499" y="2541288"/>
            <a:chExt cx="5723082" cy="21136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A46978-76FD-0EE8-CD38-EB672F253355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544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Sentinel-2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구름 및 그림자 등 결측 보완 수행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딥러닝 기반의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Swin Transformer -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Unet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 활용 결측 탐지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Gap-filling (SVR)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및 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Whittaker Smoothing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을 통해  결측 보완 및 후처리 수행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기작중심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탄소흡수량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추정 모델의 핵심 입력 변수인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엽면적지수를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고해상도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 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모식할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있는 알고리즘 활용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2C90F2B9-9088-352F-5FE7-86D9D3144A25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A46F001-191B-9ABB-1E75-7F15CB1DCF1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F477B6C1-079A-CCED-D688-60A3FE1FA22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9A2B7F6A-2961-9649-FFEE-9FD86F35BE9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FD56A814-CC17-D276-B1A5-147196BCE88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24640C2F-89D0-84E8-E566-B3F9B28FC38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39548627-DD57-5307-BFBA-F8F3F04E17A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B711CCCD-9225-93DA-F6EC-30A23B62C472}"/>
              </a:ext>
            </a:extLst>
          </p:cNvPr>
          <p:cNvSpPr txBox="1"/>
          <p:nvPr/>
        </p:nvSpPr>
        <p:spPr>
          <a:xfrm>
            <a:off x="7016372" y="6282834"/>
            <a:ext cx="418223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10m 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공간해상도 수준의 </a:t>
            </a: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엽면적지수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도출</a:t>
            </a:r>
          </a:p>
        </p:txBody>
      </p:sp>
      <p:pic>
        <p:nvPicPr>
          <p:cNvPr id="21" name="Content Placeholder 11">
            <a:extLst>
              <a:ext uri="{FF2B5EF4-FFF2-40B4-BE49-F238E27FC236}">
                <a16:creationId xmlns:a16="http://schemas.microsoft.com/office/drawing/2014/main" id="{FA35FF3D-BD3E-3924-6826-52D6CB9844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546" y="492506"/>
            <a:ext cx="5212967" cy="5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73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6B950-6057-6E0C-2F2C-F665DEE9E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EC1254-8F33-BA3F-9EEB-9CD7AA2F7169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BDA49E-9D3C-184E-714A-0DC42431488F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태양복사량</a:t>
            </a:r>
            <a:endParaRPr kumimoji="0" lang="ko-KR" altLang="en-US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FC962E1-F0B4-14FB-6B61-5EB11E2C36C1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077AE7-EAA1-DFC2-A856-B3775D5C609C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지형 보정 활용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활용 고해상도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산출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0097274-0CBB-E9C2-A764-981D3309D5F4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3FF4730-3D92-4023-78D3-DA0CE269CFF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B69DD2E-8B1F-2445-122B-26B51BBE8B38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4DAF49E9-F523-638F-2B79-85480A20801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FB6D4466-90FF-540D-76DB-E67762E42B6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08187E91-CF7A-DF4B-4E5A-5EF4FB30545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9E50F12A-878D-2D06-584E-D2B4965EDBA1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F73CBB15-1C83-7521-E56B-C275286A5216}"/>
              </a:ext>
            </a:extLst>
          </p:cNvPr>
          <p:cNvGrpSpPr/>
          <p:nvPr/>
        </p:nvGrpSpPr>
        <p:grpSpPr>
          <a:xfrm>
            <a:off x="495499" y="5100437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F486497-DC51-9061-0CDD-058FBECA139C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위성영상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(2024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6293C227-27F1-CEFB-24A8-5143BAB2D269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123762-0287-2633-2F4F-32329BE371E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9C5A169-20D7-4D7A-7FF9-DDD7D2D42B3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6C0EC631-55A2-9B97-0A80-F6A4582CD84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40391154-A039-E0D6-78A5-2CFEBDED2AE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364FC567-353B-4483-547A-70A5F9C90CB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391CE404-36D1-96C0-DB8B-23A1DBD45D9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2B16DB0-7CD9-9CB4-5CCA-B3FD5A92C5AB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4727839C-D348-E13E-B387-F3F2AEFB47D4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62879EF-6B40-DF81-52E8-EE1FC7E5E751}"/>
              </a:ext>
            </a:extLst>
          </p:cNvPr>
          <p:cNvGrpSpPr/>
          <p:nvPr/>
        </p:nvGrpSpPr>
        <p:grpSpPr>
          <a:xfrm>
            <a:off x="495499" y="2061985"/>
            <a:ext cx="5512296" cy="2113688"/>
            <a:chOff x="495499" y="2541288"/>
            <a:chExt cx="5512296" cy="211368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0857F1-5936-5645-72C9-9BB85B4C4CC4}"/>
                </a:ext>
              </a:extLst>
            </p:cNvPr>
            <p:cNvSpPr txBox="1"/>
            <p:nvPr/>
          </p:nvSpPr>
          <p:spPr>
            <a:xfrm>
              <a:off x="554229" y="3110964"/>
              <a:ext cx="5453566" cy="15440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GK2A 2km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고해상화 모식 알고리즘 개발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경기도 항공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LiDAR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기반 지형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고도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경사 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자료를 보정식에 활용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endPara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5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기작중심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탄소흡수량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추정 모델의 핵심 입력 변수인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태양복사량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고해상도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(10 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모식할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수 있는 알고리즘 활용</a:t>
              </a: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B2877BEF-147D-8D82-E344-FA5D074B55D0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7A48B4D-E90B-76BB-80A9-7928BD3ECCB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CD46D9B-56ED-DADD-5AEC-D72DD912A2F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id="{D055D502-8844-8797-261F-5830DBA676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3" name="사각형: 둥근 모서리 42">
                    <a:extLst>
                      <a:ext uri="{FF2B5EF4-FFF2-40B4-BE49-F238E27FC236}">
                        <a16:creationId xmlns:a16="http://schemas.microsoft.com/office/drawing/2014/main" id="{5B78A050-5550-2179-C749-B9CF53E5E25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4" name="사각형: 둥근 모서리 43">
                    <a:extLst>
                      <a:ext uri="{FF2B5EF4-FFF2-40B4-BE49-F238E27FC236}">
                        <a16:creationId xmlns:a16="http://schemas.microsoft.com/office/drawing/2014/main" id="{EE00BC6C-F39D-5681-A9EF-793C0A69113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1" name="화살표: 갈매기형 수장 40">
                  <a:extLst>
                    <a:ext uri="{FF2B5EF4-FFF2-40B4-BE49-F238E27FC236}">
                      <a16:creationId xmlns:a16="http://schemas.microsoft.com/office/drawing/2014/main" id="{1AB4F50D-3664-73E5-245E-8EA7B74FA81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DB2090CB-1FEE-47AD-5AFE-CBC94712943D}"/>
              </a:ext>
            </a:extLst>
          </p:cNvPr>
          <p:cNvSpPr txBox="1"/>
          <p:nvPr/>
        </p:nvSpPr>
        <p:spPr>
          <a:xfrm>
            <a:off x="7587179" y="5983553"/>
            <a:ext cx="2829891" cy="23064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ko-KR"/>
            </a:defPPr>
            <a:lvl1pPr fontAlgn="base">
              <a:lnSpc>
                <a:spcPct val="110000"/>
              </a:lnSpc>
              <a:defRPr sz="4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3">
                    <a:lumMod val="75000"/>
                  </a:schemeClr>
                </a:solidFill>
                <a:latin typeface="나눔스퀘어 네오 Heavy" panose="00000A00000000000000" pitchFamily="2" charset="-127"/>
                <a:ea typeface="나눔스퀘어 네오 Heavy" panose="00000A00000000000000" pitchFamily="2" charset="-127"/>
              </a:defRPr>
            </a:lvl1pPr>
          </a:lstStyle>
          <a:p>
            <a:pPr marL="0" marR="0" lvl="0" indent="0" algn="ctr" defTabSz="914400" rtl="0" eaLnBrk="1" fontAlgn="base" latinLnBrk="1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태양복사량</a:t>
            </a:r>
            <a:r>
              <a:rPr kumimoji="0" lang="ko-KR" altLang="en-US" sz="1200" b="1" i="0" u="none" strike="noStrike" kern="1200" cap="none" spc="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Times New Roman" panose="02020603050405020304" pitchFamily="18" charset="0"/>
              </a:rPr>
              <a:t> 고해상화 추정 알고리즘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DA7274-5CFA-9CF3-1DE5-FB1D6D3FEE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21" y="602307"/>
            <a:ext cx="5330946" cy="516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27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485E1-ADD4-27E6-AEBC-DCAD60E297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654D5-8A95-ECF5-357F-33BD42D7B9EC}"/>
              </a:ext>
            </a:extLst>
          </p:cNvPr>
          <p:cNvSpPr txBox="1"/>
          <p:nvPr/>
        </p:nvSpPr>
        <p:spPr>
          <a:xfrm>
            <a:off x="4534515" y="2634915"/>
            <a:ext cx="31229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극한호우</a:t>
            </a:r>
            <a:endParaRPr lang="ko-KR" altLang="en-US" sz="28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55440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3A01E3-89E3-C3C3-F942-EBEF3DBD4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561988-8477-52D5-D91A-8F373E049370}"/>
              </a:ext>
            </a:extLst>
          </p:cNvPr>
          <p:cNvSpPr txBox="1"/>
          <p:nvPr/>
        </p:nvSpPr>
        <p:spPr>
          <a:xfrm>
            <a:off x="3500580" y="2634915"/>
            <a:ext cx="51908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수목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3554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894AF-6AEE-CD87-2D1A-EA48E0D2E4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CB954F-8B60-26CB-7EF7-85A2FB156CD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01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2508438-1559-A34D-3A0F-4D267A83504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수목 탄소저장지도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B99D689-694F-9398-2617-C9C5C9297CC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4BF3F4-573E-D33E-6377-BCFBF2686086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경기도 전체 개별 수목 단위로 탄소 저장량 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F6018A8C-5104-66CE-1764-354942D1E9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52BA056-8D38-3AFF-D9A6-CBB00834C88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FBDDE5C-1856-9195-4D4C-957B8AD4255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64CEA2A8-6524-E663-941F-D18C7ED26DA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29759119-AAEF-52FE-1738-1F803B1C75C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E8DE9AA0-31B8-4CCA-4FCA-795ECB33396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A4637506-9F4B-0CF3-3355-87876685752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374CF33-0774-4E20-9F31-8E26AF5E2638}"/>
              </a:ext>
            </a:extLst>
          </p:cNvPr>
          <p:cNvGrpSpPr/>
          <p:nvPr/>
        </p:nvGrpSpPr>
        <p:grpSpPr>
          <a:xfrm>
            <a:off x="495499" y="2138417"/>
            <a:ext cx="5723082" cy="2549705"/>
            <a:chOff x="495499" y="2541288"/>
            <a:chExt cx="5723082" cy="25497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8D570E3-BC34-60BA-F175-419750FF0F43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980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산림을 포함한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영역의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자료를 지면과 비지면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식생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구조물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분류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(DSM)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빼서 수목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(CHM)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Tree Top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기준으로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개체목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및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높이값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탐지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수목으로 인식되는 최소 높이는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숲 정의에 따라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2m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이상으로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전신주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비수목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객체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오탐지를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방지하기 위해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유형별 높이 제한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산림지역에서는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40m,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비산림지역은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30m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제한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9B8342F-6D80-632A-53B8-33D194A13497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2F674CF-5DD0-904D-6DF1-6A74FE29876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347A057-A8F2-C1C0-25A7-827053C53B2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B2CFF447-69B8-65FF-5469-719B3BD441C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F7CF8566-467E-27C1-3D64-1779D159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96283DDF-2369-0FF1-0D9A-773DD7911FA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BF6D6F27-494A-2D49-D858-48CC8FA39BCC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1049F58-0497-CAE5-22EF-24B865EF0EE9}"/>
              </a:ext>
            </a:extLst>
          </p:cNvPr>
          <p:cNvGrpSpPr/>
          <p:nvPr/>
        </p:nvGrpSpPr>
        <p:grpSpPr>
          <a:xfrm>
            <a:off x="495499" y="4857688"/>
            <a:ext cx="5166290" cy="1503265"/>
            <a:chOff x="495499" y="4390015"/>
            <a:chExt cx="5166290" cy="15032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83BB3EB-950B-4599-A6DD-43F5E4161515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지상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F7E0DD18-69B2-62FE-F9FD-34A7A0F7D3C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2AF8FA-493B-A6F1-ECAC-E30A6613535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52EB4BFB-B31C-4C88-B5A6-A729BFEAA5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3A09A1F-7A0B-1E71-E94C-D28241251D9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6F406F48-6F15-A007-44B5-196EE964F47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56224E9A-0588-595F-997C-51661026F0E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CBB6B2A9-4067-DD53-712A-2D2A7BAFA862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F46E1F8-770D-176C-3235-9F5DC99CE7FB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8767A983-FCBD-2287-C374-89737D9A8374}"/>
              </a:ext>
            </a:extLst>
          </p:cNvPr>
          <p:cNvGrpSpPr/>
          <p:nvPr/>
        </p:nvGrpSpPr>
        <p:grpSpPr>
          <a:xfrm>
            <a:off x="6640402" y="533197"/>
            <a:ext cx="5107559" cy="5737971"/>
            <a:chOff x="7007970" y="494673"/>
            <a:chExt cx="4501850" cy="505750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A3AD74B1-FE7F-52F9-9EDC-E09E42171D0F}"/>
                </a:ext>
              </a:extLst>
            </p:cNvPr>
            <p:cNvGrpSpPr/>
            <p:nvPr/>
          </p:nvGrpSpPr>
          <p:grpSpPr>
            <a:xfrm>
              <a:off x="7007970" y="2436785"/>
              <a:ext cx="2684670" cy="298288"/>
              <a:chOff x="5956073" y="6294655"/>
              <a:chExt cx="3180155" cy="298288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09A807E3-CBB3-6AB5-F8CE-AAF5E4798E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318015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모서리가 둥근 직사각형 80">
                <a:extLst>
                  <a:ext uri="{FF2B5EF4-FFF2-40B4-BE49-F238E27FC236}">
                    <a16:creationId xmlns:a16="http://schemas.microsoft.com/office/drawing/2014/main" id="{C6B424BE-3BF0-DDAC-83C0-A3E046761373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Classification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76" name="그림 75" descr="텍스트, 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0AE0D23-FB4F-7908-14AB-F5E710816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52" r="4101"/>
            <a:stretch/>
          </p:blipFill>
          <p:spPr>
            <a:xfrm>
              <a:off x="7007970" y="494921"/>
              <a:ext cx="2077011" cy="18737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CA0BB3C8-0470-0115-7844-9779AF4B5275}"/>
                </a:ext>
              </a:extLst>
            </p:cNvPr>
            <p:cNvGrpSpPr/>
            <p:nvPr/>
          </p:nvGrpSpPr>
          <p:grpSpPr>
            <a:xfrm>
              <a:off x="9571170" y="2437807"/>
              <a:ext cx="1938650" cy="298288"/>
              <a:chOff x="5956073" y="6294655"/>
              <a:chExt cx="2460346" cy="298288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E93300E-E2F4-CFB0-C659-03A96D3D77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모서리가 둥근 직사각형 80">
                <a:extLst>
                  <a:ext uri="{FF2B5EF4-FFF2-40B4-BE49-F238E27FC236}">
                    <a16:creationId xmlns:a16="http://schemas.microsoft.com/office/drawing/2014/main" id="{611210A0-7F5E-0F5F-B9CE-D2F6B5CC0B72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CHM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모델 결과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BADEB9E-F9E2-DB88-A093-6612234C3FA0}"/>
                </a:ext>
              </a:extLst>
            </p:cNvPr>
            <p:cNvGrpSpPr/>
            <p:nvPr/>
          </p:nvGrpSpPr>
          <p:grpSpPr>
            <a:xfrm>
              <a:off x="7007970" y="5253886"/>
              <a:ext cx="2077012" cy="298288"/>
              <a:chOff x="5868276" y="6294655"/>
              <a:chExt cx="2635943" cy="29828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53DF0AB3-99D4-CBF4-CC59-0BF2DB60D1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276" y="6443799"/>
                <a:ext cx="26359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0">
                <a:extLst>
                  <a:ext uri="{FF2B5EF4-FFF2-40B4-BE49-F238E27FC236}">
                    <a16:creationId xmlns:a16="http://schemas.microsoft.com/office/drawing/2014/main" id="{7BF52758-5A39-637E-DA18-8172C97850C9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Tree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Top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96F225A7-4988-E598-B31C-FB27A6C5337E}"/>
                </a:ext>
              </a:extLst>
            </p:cNvPr>
            <p:cNvGrpSpPr/>
            <p:nvPr/>
          </p:nvGrpSpPr>
          <p:grpSpPr>
            <a:xfrm>
              <a:off x="9402394" y="5241199"/>
              <a:ext cx="2057400" cy="298288"/>
              <a:chOff x="5956073" y="6294655"/>
              <a:chExt cx="2460346" cy="29828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5EB0612E-DD3C-9250-5A8B-BD9827632E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모서리가 둥근 직사각형 80">
                <a:extLst>
                  <a:ext uri="{FF2B5EF4-FFF2-40B4-BE49-F238E27FC236}">
                    <a16:creationId xmlns:a16="http://schemas.microsoft.com/office/drawing/2014/main" id="{1519BD36-31A7-1538-17CE-34A3AD2317F0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수목 </a:t>
                </a:r>
                <a:r>
                  <a:rPr lang="ko-KR" altLang="en-US" sz="900" dirty="0" err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개체목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86" name="그림 85" descr="텍스트, 지도, 스크린샷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DF75F3D6-6358-3274-0ABF-6F489E540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164" r="7201"/>
            <a:stretch/>
          </p:blipFill>
          <p:spPr>
            <a:xfrm>
              <a:off x="7007970" y="3090159"/>
              <a:ext cx="2077011" cy="200749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7" name="그림 86" descr="텍스트, 스크린샷, 지도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FEA9125D-AF2B-448B-9F38-ADBA222E4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486" r="6878"/>
            <a:stretch/>
          </p:blipFill>
          <p:spPr>
            <a:xfrm>
              <a:off x="9555930" y="494673"/>
              <a:ext cx="1938651" cy="187376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8" name="그림 87" descr="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EDF6A6E6-66CA-5F3F-2ECC-357BC7C4C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6509" t="4615" r="7183" b="-4089"/>
            <a:stretch>
              <a:fillRect/>
            </a:stretch>
          </p:blipFill>
          <p:spPr>
            <a:xfrm>
              <a:off x="9555930" y="3233739"/>
              <a:ext cx="1953890" cy="1863912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FEDB5D62-1F54-206E-05C8-5565AA87A6A0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49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6CF57-5C61-4EC7-0FFB-54DCB7161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49774B-1283-1BD4-BEBE-74EE0CB828B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02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00F60-C203-0112-2B9B-FA9A4295BE0A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산림 층위구조 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27B76D5F-2156-8931-B49D-EBC28D1F643C}"/>
              </a:ext>
            </a:extLst>
          </p:cNvPr>
          <p:cNvGrpSpPr/>
          <p:nvPr/>
        </p:nvGrpSpPr>
        <p:grpSpPr>
          <a:xfrm>
            <a:off x="495499" y="862127"/>
            <a:ext cx="6041522" cy="1154451"/>
            <a:chOff x="495499" y="862127"/>
            <a:chExt cx="6041522" cy="115445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4EE52D-81E7-9726-F30F-5CCFD89735A0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반경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 원형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데이터를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 도함수를 활용하여 층위 개수와 범위를 산정함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0352030-8008-E58E-4156-79D4EB286B3A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F91E5B2-8A49-2160-5774-958FD664194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895CF3D8-CCC9-E399-A1F6-4C9F2B878C16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F9CB3FE6-386E-35F3-06B7-B6801539699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BC3F4E47-D0FC-F6D5-B11B-C22D6DC5540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ABE6CB98-B9AB-6070-D2C2-367D51D39A3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B77A661C-DD8A-975D-F350-8AAC905DEC2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48E2938-1305-19DE-6504-EA2C2D424F56}"/>
              </a:ext>
            </a:extLst>
          </p:cNvPr>
          <p:cNvGrpSpPr/>
          <p:nvPr/>
        </p:nvGrpSpPr>
        <p:grpSpPr>
          <a:xfrm>
            <a:off x="495499" y="2138417"/>
            <a:ext cx="5723082" cy="2601001"/>
            <a:chOff x="495499" y="2541288"/>
            <a:chExt cx="5723082" cy="26010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5AA811C-DF41-F106-F9A6-6B90FCE734D4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 영역 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반경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생성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파라미터에 따라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높이별 히스토그램 생성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적용 기준 참고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1. Ground point removal = 1.0m 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에러 발생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지면점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제거 높이 기준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 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2. Histogram bin-size = 1.0m 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높이별 기준 간격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3. Smoothing factor = 1.0m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히스토그램 라인에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스무딩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적용 기준 계수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Smoothing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라인에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2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차 도함수 적용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Plot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별 층위 개수 및 개별 층위 높이 범위 산정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CC28EF1-90DA-A12F-C9ED-7284FEE1581E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D2E82C4-537A-E458-AF6D-98D33E687F0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79F2AAF-DB04-73BA-1A0F-2A3B2E73CEF5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180ABC5E-420D-BCA8-64A9-5F8ADE173CE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6C3C4C53-A631-5005-6D41-5590175112B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1E1CED69-1A95-FB2C-098C-216B15D7C36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55E565C5-BF49-92E5-716A-5F3B6FDCAB6F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583835A1-CEBB-65D9-B789-91AC4D64131F}"/>
              </a:ext>
            </a:extLst>
          </p:cNvPr>
          <p:cNvGrpSpPr/>
          <p:nvPr/>
        </p:nvGrpSpPr>
        <p:grpSpPr>
          <a:xfrm>
            <a:off x="495499" y="5021022"/>
            <a:ext cx="5166290" cy="1205748"/>
            <a:chOff x="495499" y="4390015"/>
            <a:chExt cx="5166290" cy="12057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4909F0F-6F18-4E6A-291F-08FBACCAE2F2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63607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82A3526-C59E-8443-72DB-C86E691E0242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468640-7F31-DA3C-A860-E330180CAAE5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B058F2A5-A9A6-EAEE-3F14-1AF56129C5F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37E50E7C-C829-B702-72BA-62255BB3D26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3B8C5D3D-E034-B7F2-1645-A0E35D8F7F0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1A30ABC7-5EF8-9CF9-F62F-D58F0848BA46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EDF94DCE-BE6F-4A48-95BE-7F02ABF759A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7ED79B1-85AE-8E08-57F9-702289F1DEA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DB0B4B38-4D08-4DD6-469C-055B12566E7C}"/>
              </a:ext>
            </a:extLst>
          </p:cNvPr>
          <p:cNvGrpSpPr/>
          <p:nvPr/>
        </p:nvGrpSpPr>
        <p:grpSpPr>
          <a:xfrm>
            <a:off x="6874018" y="90782"/>
            <a:ext cx="4627801" cy="3251458"/>
            <a:chOff x="10260" y="1549462"/>
            <a:chExt cx="5108885" cy="3589465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69F760F7-8A35-AC68-9EF8-67AE505FA493}"/>
                </a:ext>
              </a:extLst>
            </p:cNvPr>
            <p:cNvGrpSpPr/>
            <p:nvPr/>
          </p:nvGrpSpPr>
          <p:grpSpPr>
            <a:xfrm>
              <a:off x="744843" y="3772658"/>
              <a:ext cx="3784769" cy="1038856"/>
              <a:chOff x="744843" y="2434363"/>
              <a:chExt cx="3784769" cy="3518320"/>
            </a:xfrm>
          </p:grpSpPr>
          <p:cxnSp>
            <p:nvCxnSpPr>
              <p:cNvPr id="52" name="직선 연결선 51">
                <a:extLst>
                  <a:ext uri="{FF2B5EF4-FFF2-40B4-BE49-F238E27FC236}">
                    <a16:creationId xmlns:a16="http://schemas.microsoft.com/office/drawing/2014/main" id="{383EE40B-8E27-B426-B2EC-422899090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23238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 52">
                <a:extLst>
                  <a:ext uri="{FF2B5EF4-FFF2-40B4-BE49-F238E27FC236}">
                    <a16:creationId xmlns:a16="http://schemas.microsoft.com/office/drawing/2014/main" id="{B3F06A29-CCCA-385F-AC2B-6CD17E23F7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4843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 53">
                <a:extLst>
                  <a:ext uri="{FF2B5EF4-FFF2-40B4-BE49-F238E27FC236}">
                    <a16:creationId xmlns:a16="http://schemas.microsoft.com/office/drawing/2014/main" id="{4A831DEF-061E-3BE6-0BC2-F30D0D1144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00976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직선 연결선 54">
                <a:extLst>
                  <a:ext uri="{FF2B5EF4-FFF2-40B4-BE49-F238E27FC236}">
                    <a16:creationId xmlns:a16="http://schemas.microsoft.com/office/drawing/2014/main" id="{A1EA3A83-00C2-C074-AD1F-7829F616B7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27816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 55">
                <a:extLst>
                  <a:ext uri="{FF2B5EF4-FFF2-40B4-BE49-F238E27FC236}">
                    <a16:creationId xmlns:a16="http://schemas.microsoft.com/office/drawing/2014/main" id="{742D9752-5BB2-AD29-2F12-8AF61D9124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4769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 56">
                <a:extLst>
                  <a:ext uri="{FF2B5EF4-FFF2-40B4-BE49-F238E27FC236}">
                    <a16:creationId xmlns:a16="http://schemas.microsoft.com/office/drawing/2014/main" id="{4AE5D29A-3CBD-FBEC-BD00-247C4B2082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9612" y="2434363"/>
                <a:ext cx="0" cy="3518320"/>
              </a:xfrm>
              <a:prstGeom prst="line">
                <a:avLst/>
              </a:prstGeom>
              <a:ln w="190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자유형: 도형 8">
              <a:extLst>
                <a:ext uri="{FF2B5EF4-FFF2-40B4-BE49-F238E27FC236}">
                  <a16:creationId xmlns:a16="http://schemas.microsoft.com/office/drawing/2014/main" id="{F0739E0A-89AD-9F68-C321-D48ADFC4FF98}"/>
                </a:ext>
              </a:extLst>
            </p:cNvPr>
            <p:cNvSpPr/>
            <p:nvPr/>
          </p:nvSpPr>
          <p:spPr>
            <a:xfrm>
              <a:off x="745206" y="3767931"/>
              <a:ext cx="442244" cy="191293"/>
            </a:xfrm>
            <a:custGeom>
              <a:avLst/>
              <a:gdLst>
                <a:gd name="connsiteX0" fmla="*/ 0 w 441325"/>
                <a:gd name="connsiteY0" fmla="*/ 0 h 193675"/>
                <a:gd name="connsiteX1" fmla="*/ 441325 w 441325"/>
                <a:gd name="connsiteY1" fmla="*/ 3175 h 193675"/>
                <a:gd name="connsiteX2" fmla="*/ 393700 w 441325"/>
                <a:gd name="connsiteY2" fmla="*/ 92075 h 193675"/>
                <a:gd name="connsiteX3" fmla="*/ 190500 w 441325"/>
                <a:gd name="connsiteY3" fmla="*/ 193675 h 193675"/>
                <a:gd name="connsiteX4" fmla="*/ 6350 w 441325"/>
                <a:gd name="connsiteY4" fmla="*/ 193675 h 193675"/>
                <a:gd name="connsiteX5" fmla="*/ 0 w 441325"/>
                <a:gd name="connsiteY5" fmla="*/ 0 h 193675"/>
                <a:gd name="connsiteX0" fmla="*/ 919 w 442244"/>
                <a:gd name="connsiteY0" fmla="*/ 0 h 193675"/>
                <a:gd name="connsiteX1" fmla="*/ 442244 w 442244"/>
                <a:gd name="connsiteY1" fmla="*/ 3175 h 193675"/>
                <a:gd name="connsiteX2" fmla="*/ 394619 w 442244"/>
                <a:gd name="connsiteY2" fmla="*/ 92075 h 193675"/>
                <a:gd name="connsiteX3" fmla="*/ 191419 w 442244"/>
                <a:gd name="connsiteY3" fmla="*/ 193675 h 193675"/>
                <a:gd name="connsiteX4" fmla="*/ 125 w 442244"/>
                <a:gd name="connsiteY4" fmla="*/ 184150 h 193675"/>
                <a:gd name="connsiteX5" fmla="*/ 919 w 442244"/>
                <a:gd name="connsiteY5" fmla="*/ 0 h 193675"/>
                <a:gd name="connsiteX0" fmla="*/ 919 w 442244"/>
                <a:gd name="connsiteY0" fmla="*/ 0 h 191293"/>
                <a:gd name="connsiteX1" fmla="*/ 442244 w 442244"/>
                <a:gd name="connsiteY1" fmla="*/ 3175 h 191293"/>
                <a:gd name="connsiteX2" fmla="*/ 394619 w 442244"/>
                <a:gd name="connsiteY2" fmla="*/ 92075 h 191293"/>
                <a:gd name="connsiteX3" fmla="*/ 186657 w 442244"/>
                <a:gd name="connsiteY3" fmla="*/ 191293 h 191293"/>
                <a:gd name="connsiteX4" fmla="*/ 125 w 442244"/>
                <a:gd name="connsiteY4" fmla="*/ 184150 h 191293"/>
                <a:gd name="connsiteX5" fmla="*/ 919 w 442244"/>
                <a:gd name="connsiteY5" fmla="*/ 0 h 191293"/>
                <a:gd name="connsiteX0" fmla="*/ 919 w 442244"/>
                <a:gd name="connsiteY0" fmla="*/ 0 h 191293"/>
                <a:gd name="connsiteX1" fmla="*/ 442244 w 442244"/>
                <a:gd name="connsiteY1" fmla="*/ 3175 h 191293"/>
                <a:gd name="connsiteX2" fmla="*/ 385094 w 442244"/>
                <a:gd name="connsiteY2" fmla="*/ 82550 h 191293"/>
                <a:gd name="connsiteX3" fmla="*/ 186657 w 442244"/>
                <a:gd name="connsiteY3" fmla="*/ 191293 h 191293"/>
                <a:gd name="connsiteX4" fmla="*/ 125 w 442244"/>
                <a:gd name="connsiteY4" fmla="*/ 184150 h 191293"/>
                <a:gd name="connsiteX5" fmla="*/ 919 w 442244"/>
                <a:gd name="connsiteY5" fmla="*/ 0 h 191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244" h="191293">
                  <a:moveTo>
                    <a:pt x="919" y="0"/>
                  </a:moveTo>
                  <a:lnTo>
                    <a:pt x="442244" y="3175"/>
                  </a:lnTo>
                  <a:lnTo>
                    <a:pt x="385094" y="82550"/>
                  </a:lnTo>
                  <a:lnTo>
                    <a:pt x="186657" y="191293"/>
                  </a:lnTo>
                  <a:lnTo>
                    <a:pt x="125" y="184150"/>
                  </a:lnTo>
                  <a:cubicBezTo>
                    <a:pt x="-933" y="121708"/>
                    <a:pt x="5152" y="68792"/>
                    <a:pt x="919" y="0"/>
                  </a:cubicBez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0" name="자유형: 도형 9">
              <a:extLst>
                <a:ext uri="{FF2B5EF4-FFF2-40B4-BE49-F238E27FC236}">
                  <a16:creationId xmlns:a16="http://schemas.microsoft.com/office/drawing/2014/main" id="{40C1571B-20B4-0B71-AC6E-D078C9E6BB15}"/>
                </a:ext>
              </a:extLst>
            </p:cNvPr>
            <p:cNvSpPr/>
            <p:nvPr/>
          </p:nvSpPr>
          <p:spPr>
            <a:xfrm>
              <a:off x="2528888" y="3775039"/>
              <a:ext cx="490537" cy="278642"/>
            </a:xfrm>
            <a:custGeom>
              <a:avLst/>
              <a:gdLst>
                <a:gd name="connsiteX0" fmla="*/ 0 w 504825"/>
                <a:gd name="connsiteY0" fmla="*/ 0 h 288131"/>
                <a:gd name="connsiteX1" fmla="*/ 504825 w 504825"/>
                <a:gd name="connsiteY1" fmla="*/ 0 h 288131"/>
                <a:gd name="connsiteX2" fmla="*/ 319087 w 504825"/>
                <a:gd name="connsiteY2" fmla="*/ 288131 h 288131"/>
                <a:gd name="connsiteX3" fmla="*/ 123825 w 504825"/>
                <a:gd name="connsiteY3" fmla="*/ 195262 h 288131"/>
                <a:gd name="connsiteX4" fmla="*/ 0 w 504825"/>
                <a:gd name="connsiteY4" fmla="*/ 0 h 288131"/>
                <a:gd name="connsiteX0" fmla="*/ 0 w 504825"/>
                <a:gd name="connsiteY0" fmla="*/ 0 h 288131"/>
                <a:gd name="connsiteX1" fmla="*/ 504825 w 504825"/>
                <a:gd name="connsiteY1" fmla="*/ 0 h 288131"/>
                <a:gd name="connsiteX2" fmla="*/ 319087 w 504825"/>
                <a:gd name="connsiteY2" fmla="*/ 288131 h 288131"/>
                <a:gd name="connsiteX3" fmla="*/ 135731 w 504825"/>
                <a:gd name="connsiteY3" fmla="*/ 190337 h 288131"/>
                <a:gd name="connsiteX4" fmla="*/ 0 w 504825"/>
                <a:gd name="connsiteY4" fmla="*/ 0 h 288131"/>
                <a:gd name="connsiteX0" fmla="*/ 0 w 497681"/>
                <a:gd name="connsiteY0" fmla="*/ 0 h 288131"/>
                <a:gd name="connsiteX1" fmla="*/ 497681 w 497681"/>
                <a:gd name="connsiteY1" fmla="*/ 0 h 288131"/>
                <a:gd name="connsiteX2" fmla="*/ 311943 w 497681"/>
                <a:gd name="connsiteY2" fmla="*/ 288131 h 288131"/>
                <a:gd name="connsiteX3" fmla="*/ 128587 w 497681"/>
                <a:gd name="connsiteY3" fmla="*/ 190337 h 288131"/>
                <a:gd name="connsiteX4" fmla="*/ 0 w 497681"/>
                <a:gd name="connsiteY4" fmla="*/ 0 h 288131"/>
                <a:gd name="connsiteX0" fmla="*/ 0 w 497681"/>
                <a:gd name="connsiteY0" fmla="*/ 0 h 288131"/>
                <a:gd name="connsiteX1" fmla="*/ 497681 w 497681"/>
                <a:gd name="connsiteY1" fmla="*/ 0 h 288131"/>
                <a:gd name="connsiteX2" fmla="*/ 307180 w 497681"/>
                <a:gd name="connsiteY2" fmla="*/ 288131 h 288131"/>
                <a:gd name="connsiteX3" fmla="*/ 128587 w 497681"/>
                <a:gd name="connsiteY3" fmla="*/ 190337 h 288131"/>
                <a:gd name="connsiteX4" fmla="*/ 0 w 497681"/>
                <a:gd name="connsiteY4" fmla="*/ 0 h 288131"/>
                <a:gd name="connsiteX0" fmla="*/ 0 w 490537"/>
                <a:gd name="connsiteY0" fmla="*/ 0 h 288131"/>
                <a:gd name="connsiteX1" fmla="*/ 490537 w 490537"/>
                <a:gd name="connsiteY1" fmla="*/ 0 h 288131"/>
                <a:gd name="connsiteX2" fmla="*/ 307180 w 490537"/>
                <a:gd name="connsiteY2" fmla="*/ 288131 h 288131"/>
                <a:gd name="connsiteX3" fmla="*/ 128587 w 490537"/>
                <a:gd name="connsiteY3" fmla="*/ 190337 h 288131"/>
                <a:gd name="connsiteX4" fmla="*/ 0 w 490537"/>
                <a:gd name="connsiteY4" fmla="*/ 0 h 28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537" h="288131">
                  <a:moveTo>
                    <a:pt x="0" y="0"/>
                  </a:moveTo>
                  <a:lnTo>
                    <a:pt x="490537" y="0"/>
                  </a:lnTo>
                  <a:lnTo>
                    <a:pt x="307180" y="288131"/>
                  </a:lnTo>
                  <a:lnTo>
                    <a:pt x="128587" y="190337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786B45F2-F002-4299-558F-E4CAA868AD6F}"/>
                </a:ext>
              </a:extLst>
            </p:cNvPr>
            <p:cNvSpPr/>
            <p:nvPr/>
          </p:nvSpPr>
          <p:spPr>
            <a:xfrm>
              <a:off x="3795713" y="3770312"/>
              <a:ext cx="735806" cy="566738"/>
            </a:xfrm>
            <a:custGeom>
              <a:avLst/>
              <a:gdLst>
                <a:gd name="connsiteX0" fmla="*/ 0 w 754856"/>
                <a:gd name="connsiteY0" fmla="*/ 0 h 566738"/>
                <a:gd name="connsiteX1" fmla="*/ 754856 w 754856"/>
                <a:gd name="connsiteY1" fmla="*/ 0 h 566738"/>
                <a:gd name="connsiteX2" fmla="*/ 578643 w 754856"/>
                <a:gd name="connsiteY2" fmla="*/ 178594 h 566738"/>
                <a:gd name="connsiteX3" fmla="*/ 381000 w 754856"/>
                <a:gd name="connsiteY3" fmla="*/ 566738 h 566738"/>
                <a:gd name="connsiteX4" fmla="*/ 192881 w 754856"/>
                <a:gd name="connsiteY4" fmla="*/ 481013 h 566738"/>
                <a:gd name="connsiteX5" fmla="*/ 0 w 754856"/>
                <a:gd name="connsiteY5" fmla="*/ 0 h 566738"/>
                <a:gd name="connsiteX0" fmla="*/ 0 w 754856"/>
                <a:gd name="connsiteY0" fmla="*/ 0 h 566738"/>
                <a:gd name="connsiteX1" fmla="*/ 754856 w 754856"/>
                <a:gd name="connsiteY1" fmla="*/ 0 h 566738"/>
                <a:gd name="connsiteX2" fmla="*/ 578643 w 754856"/>
                <a:gd name="connsiteY2" fmla="*/ 178594 h 566738"/>
                <a:gd name="connsiteX3" fmla="*/ 381000 w 754856"/>
                <a:gd name="connsiteY3" fmla="*/ 566738 h 566738"/>
                <a:gd name="connsiteX4" fmla="*/ 200025 w 754856"/>
                <a:gd name="connsiteY4" fmla="*/ 481013 h 566738"/>
                <a:gd name="connsiteX5" fmla="*/ 0 w 754856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69118 w 745331"/>
                <a:gd name="connsiteY2" fmla="*/ 178594 h 566738"/>
                <a:gd name="connsiteX3" fmla="*/ 371475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59593 w 745331"/>
                <a:gd name="connsiteY2" fmla="*/ 173831 h 566738"/>
                <a:gd name="connsiteX3" fmla="*/ 371475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45331"/>
                <a:gd name="connsiteY0" fmla="*/ 0 h 566738"/>
                <a:gd name="connsiteX1" fmla="*/ 745331 w 745331"/>
                <a:gd name="connsiteY1" fmla="*/ 0 h 566738"/>
                <a:gd name="connsiteX2" fmla="*/ 559593 w 745331"/>
                <a:gd name="connsiteY2" fmla="*/ 173831 h 566738"/>
                <a:gd name="connsiteX3" fmla="*/ 364331 w 745331"/>
                <a:gd name="connsiteY3" fmla="*/ 566738 h 566738"/>
                <a:gd name="connsiteX4" fmla="*/ 190500 w 745331"/>
                <a:gd name="connsiteY4" fmla="*/ 481013 h 566738"/>
                <a:gd name="connsiteX5" fmla="*/ 0 w 745331"/>
                <a:gd name="connsiteY5" fmla="*/ 0 h 566738"/>
                <a:gd name="connsiteX0" fmla="*/ 0 w 735806"/>
                <a:gd name="connsiteY0" fmla="*/ 0 h 566738"/>
                <a:gd name="connsiteX1" fmla="*/ 735806 w 735806"/>
                <a:gd name="connsiteY1" fmla="*/ 0 h 566738"/>
                <a:gd name="connsiteX2" fmla="*/ 559593 w 735806"/>
                <a:gd name="connsiteY2" fmla="*/ 173831 h 566738"/>
                <a:gd name="connsiteX3" fmla="*/ 364331 w 735806"/>
                <a:gd name="connsiteY3" fmla="*/ 566738 h 566738"/>
                <a:gd name="connsiteX4" fmla="*/ 190500 w 735806"/>
                <a:gd name="connsiteY4" fmla="*/ 481013 h 566738"/>
                <a:gd name="connsiteX5" fmla="*/ 0 w 735806"/>
                <a:gd name="connsiteY5" fmla="*/ 0 h 56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5806" h="566738">
                  <a:moveTo>
                    <a:pt x="0" y="0"/>
                  </a:moveTo>
                  <a:lnTo>
                    <a:pt x="735806" y="0"/>
                  </a:lnTo>
                  <a:lnTo>
                    <a:pt x="559593" y="173831"/>
                  </a:lnTo>
                  <a:lnTo>
                    <a:pt x="364331" y="566738"/>
                  </a:lnTo>
                  <a:lnTo>
                    <a:pt x="190500" y="481013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rgbClr val="FFC000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73CD337-B495-E040-D3C1-38E7127A9B4D}"/>
                </a:ext>
              </a:extLst>
            </p:cNvPr>
            <p:cNvSpPr txBox="1"/>
            <p:nvPr/>
          </p:nvSpPr>
          <p:spPr>
            <a:xfrm>
              <a:off x="478396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649E62-FF96-8ABB-A394-8CDD850F7F77}"/>
                </a:ext>
              </a:extLst>
            </p:cNvPr>
            <p:cNvSpPr txBox="1"/>
            <p:nvPr/>
          </p:nvSpPr>
          <p:spPr>
            <a:xfrm>
              <a:off x="936515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6.0m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5BC9A9-C53C-5FF8-7D45-81B716786832}"/>
                </a:ext>
              </a:extLst>
            </p:cNvPr>
            <p:cNvSpPr txBox="1"/>
            <p:nvPr/>
          </p:nvSpPr>
          <p:spPr>
            <a:xfrm>
              <a:off x="2218878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9.5m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6129E8A-F1E8-7DC2-EA3A-5AD3B79A40FA}"/>
                </a:ext>
              </a:extLst>
            </p:cNvPr>
            <p:cNvSpPr txBox="1"/>
            <p:nvPr/>
          </p:nvSpPr>
          <p:spPr>
            <a:xfrm>
              <a:off x="2739846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08A6041-90D8-F17B-D392-CD35FCDE251C}"/>
                </a:ext>
              </a:extLst>
            </p:cNvPr>
            <p:cNvSpPr txBox="1"/>
            <p:nvPr/>
          </p:nvSpPr>
          <p:spPr>
            <a:xfrm>
              <a:off x="3498045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12.5m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34FA3CE-393E-6148-4A65-77FCD7126F8B}"/>
                </a:ext>
              </a:extLst>
            </p:cNvPr>
            <p:cNvSpPr txBox="1"/>
            <p:nvPr/>
          </p:nvSpPr>
          <p:spPr>
            <a:xfrm>
              <a:off x="4242889" y="4841535"/>
              <a:ext cx="573446" cy="297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457200" fontAlgn="base" latinLnBrk="0">
                <a:spcBef>
                  <a:spcPts val="400"/>
                </a:spcBef>
                <a:defRPr/>
              </a:pPr>
              <a:r>
                <a:rPr lang="en-US" altLang="ko-KR" sz="110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14.5m</a:t>
              </a:r>
              <a:endParaRPr lang="en-US" altLang="ko-KR" sz="11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CCC6633-5C4B-C5D9-E921-6CED81C3987E}"/>
                </a:ext>
              </a:extLst>
            </p:cNvPr>
            <p:cNvSpPr/>
            <p:nvPr/>
          </p:nvSpPr>
          <p:spPr>
            <a:xfrm>
              <a:off x="530718" y="4811514"/>
              <a:ext cx="931205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1CF5A585-D8A7-3387-952B-D186281B0896}"/>
                </a:ext>
              </a:extLst>
            </p:cNvPr>
            <p:cNvSpPr/>
            <p:nvPr/>
          </p:nvSpPr>
          <p:spPr>
            <a:xfrm>
              <a:off x="2302263" y="4811514"/>
              <a:ext cx="970309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7C303AC5-5FC1-8F3C-F94C-A96D115E69FE}"/>
                </a:ext>
              </a:extLst>
            </p:cNvPr>
            <p:cNvSpPr/>
            <p:nvPr/>
          </p:nvSpPr>
          <p:spPr>
            <a:xfrm>
              <a:off x="3559303" y="4811514"/>
              <a:ext cx="1257032" cy="307020"/>
            </a:xfrm>
            <a:prstGeom prst="rect">
              <a:avLst/>
            </a:prstGeom>
            <a:noFill/>
            <a:ln w="28575">
              <a:solidFill>
                <a:srgbClr val="E6A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49" name="Picture 10">
              <a:extLst>
                <a:ext uri="{FF2B5EF4-FFF2-40B4-BE49-F238E27FC236}">
                  <a16:creationId xmlns:a16="http://schemas.microsoft.com/office/drawing/2014/main" id="{DA096514-2A0E-63F7-43E6-5B0361813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7727" y="1549462"/>
              <a:ext cx="4931418" cy="3113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직사각형 49">
              <a:extLst>
                <a:ext uri="{FF2B5EF4-FFF2-40B4-BE49-F238E27FC236}">
                  <a16:creationId xmlns:a16="http://schemas.microsoft.com/office/drawing/2014/main" id="{6BBCABC5-EA80-3C67-B184-EFEA96A422A0}"/>
                </a:ext>
              </a:extLst>
            </p:cNvPr>
            <p:cNvSpPr/>
            <p:nvPr/>
          </p:nvSpPr>
          <p:spPr>
            <a:xfrm>
              <a:off x="10260" y="4841913"/>
              <a:ext cx="594419" cy="262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fontAlgn="base" latinLnBrk="0">
                <a:spcBef>
                  <a:spcPts val="400"/>
                </a:spcBef>
                <a:defRPr/>
              </a:pPr>
              <a:r>
                <a:rPr lang="ko-KR" altLang="en-US" sz="90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시작</a:t>
              </a:r>
              <a:endParaRPr lang="en-US" altLang="ko-KR" sz="9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C45BA0FD-6A86-F6A6-E41C-439B1892FB49}"/>
                </a:ext>
              </a:extLst>
            </p:cNvPr>
            <p:cNvSpPr/>
            <p:nvPr/>
          </p:nvSpPr>
          <p:spPr>
            <a:xfrm>
              <a:off x="1418431" y="4841913"/>
              <a:ext cx="510596" cy="2624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457200" fontAlgn="base" latinLnBrk="0">
                <a:spcBef>
                  <a:spcPts val="400"/>
                </a:spcBef>
                <a:defRPr/>
              </a:pPr>
              <a:r>
                <a:rPr lang="ko-KR" altLang="en-US" sz="90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층위  끝</a:t>
              </a:r>
              <a:endParaRPr lang="en-US" altLang="ko-KR" sz="90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69A4970A-A42A-5463-3DEE-821D6747D34D}"/>
              </a:ext>
            </a:extLst>
          </p:cNvPr>
          <p:cNvGrpSpPr/>
          <p:nvPr/>
        </p:nvGrpSpPr>
        <p:grpSpPr>
          <a:xfrm>
            <a:off x="7202139" y="3756264"/>
            <a:ext cx="4351020" cy="2896452"/>
            <a:chOff x="986351" y="4207895"/>
            <a:chExt cx="5002745" cy="3330302"/>
          </a:xfrm>
        </p:grpSpPr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13D541B3-B563-841B-1B11-4601A4358747}"/>
                </a:ext>
              </a:extLst>
            </p:cNvPr>
            <p:cNvSpPr/>
            <p:nvPr/>
          </p:nvSpPr>
          <p:spPr>
            <a:xfrm>
              <a:off x="986351" y="5824677"/>
              <a:ext cx="4937792" cy="17135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F06546D2-87EA-6541-8B7F-F7DFF6CF9F65}"/>
                </a:ext>
              </a:extLst>
            </p:cNvPr>
            <p:cNvSpPr/>
            <p:nvPr/>
          </p:nvSpPr>
          <p:spPr>
            <a:xfrm>
              <a:off x="3327992" y="4223521"/>
              <a:ext cx="2596151" cy="165240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60" name="Picture 10">
              <a:extLst>
                <a:ext uri="{FF2B5EF4-FFF2-40B4-BE49-F238E27FC236}">
                  <a16:creationId xmlns:a16="http://schemas.microsoft.com/office/drawing/2014/main" id="{ADDD7281-2B99-311E-7725-F2884CA97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1063" y="6284719"/>
              <a:ext cx="2084677" cy="1192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1524BCBB-C4A5-657A-3487-B3727942D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7992" y="4467794"/>
              <a:ext cx="2569669" cy="1408127"/>
            </a:xfrm>
            <a:prstGeom prst="rect">
              <a:avLst/>
            </a:prstGeom>
          </p:spPr>
        </p:pic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EE891502-8B1D-1B17-3DE5-C146DE149364}"/>
                </a:ext>
              </a:extLst>
            </p:cNvPr>
            <p:cNvGrpSpPr/>
            <p:nvPr/>
          </p:nvGrpSpPr>
          <p:grpSpPr>
            <a:xfrm>
              <a:off x="995275" y="4207895"/>
              <a:ext cx="2332717" cy="1668027"/>
              <a:chOff x="-3017852" y="4440476"/>
              <a:chExt cx="3293572" cy="2355094"/>
            </a:xfrm>
          </p:grpSpPr>
          <p:sp>
            <p:nvSpPr>
              <p:cNvPr id="74" name="직사각형 73">
                <a:extLst>
                  <a:ext uri="{FF2B5EF4-FFF2-40B4-BE49-F238E27FC236}">
                    <a16:creationId xmlns:a16="http://schemas.microsoft.com/office/drawing/2014/main" id="{5A4DC236-6FD8-46DC-8730-126DBFF1AD57}"/>
                  </a:ext>
                </a:extLst>
              </p:cNvPr>
              <p:cNvSpPr/>
              <p:nvPr/>
            </p:nvSpPr>
            <p:spPr>
              <a:xfrm>
                <a:off x="-3017852" y="4461988"/>
                <a:ext cx="3293572" cy="233358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pic>
            <p:nvPicPr>
              <p:cNvPr id="75" name="그림 74">
                <a:extLst>
                  <a:ext uri="{FF2B5EF4-FFF2-40B4-BE49-F238E27FC236}">
                    <a16:creationId xmlns:a16="http://schemas.microsoft.com/office/drawing/2014/main" id="{FE3AA2A5-2969-43E3-FEE3-49E3CA0EB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2801828" y="4734006"/>
                <a:ext cx="2861524" cy="1928624"/>
              </a:xfrm>
              <a:prstGeom prst="rect">
                <a:avLst/>
              </a:prstGeom>
            </p:spPr>
          </p:pic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E6292258-39C7-CD02-C139-791505E1D2A0}"/>
                  </a:ext>
                </a:extLst>
              </p:cNvPr>
              <p:cNvSpPr/>
              <p:nvPr/>
            </p:nvSpPr>
            <p:spPr>
              <a:xfrm>
                <a:off x="-2600541" y="4440476"/>
                <a:ext cx="2043045" cy="4974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1000" spc="-7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대상지 </a:t>
                </a:r>
                <a:r>
                  <a:rPr lang="ko-KR" altLang="en-US" sz="1000" spc="-70" dirty="0" err="1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점군</a:t>
                </a:r>
                <a:r>
                  <a:rPr lang="ko-KR" altLang="en-US" sz="1000" spc="-70" dirty="0"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자료</a:t>
                </a:r>
                <a:endPara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sp>
            <p:nvSpPr>
              <p:cNvPr id="90" name="타원 89">
                <a:extLst>
                  <a:ext uri="{FF2B5EF4-FFF2-40B4-BE49-F238E27FC236}">
                    <a16:creationId xmlns:a16="http://schemas.microsoft.com/office/drawing/2014/main" id="{412ADC8B-20C1-FB61-C6C8-D2B938D3BA0B}"/>
                  </a:ext>
                </a:extLst>
              </p:cNvPr>
              <p:cNvSpPr/>
              <p:nvPr/>
            </p:nvSpPr>
            <p:spPr>
              <a:xfrm>
                <a:off x="-2923395" y="4580916"/>
                <a:ext cx="283653" cy="283653"/>
              </a:xfrm>
              <a:prstGeom prst="ellipse">
                <a:avLst/>
              </a:prstGeom>
              <a:solidFill>
                <a:srgbClr val="2175C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spc="-15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1</a:t>
                </a:r>
                <a:endParaRPr lang="ko-KR" altLang="en-US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A914AC83-9AEC-4B19-4F2D-1939C2276261}"/>
                </a:ext>
              </a:extLst>
            </p:cNvPr>
            <p:cNvSpPr/>
            <p:nvPr/>
          </p:nvSpPr>
          <p:spPr>
            <a:xfrm>
              <a:off x="3802932" y="4264859"/>
              <a:ext cx="2158654" cy="340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70" dirty="0" err="1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클래스 분류 및 </a:t>
              </a:r>
              <a:r>
                <a: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normalize </a:t>
              </a: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진행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7688C4C8-006F-B349-9E81-17E267B67DAA}"/>
                </a:ext>
              </a:extLst>
            </p:cNvPr>
            <p:cNvSpPr/>
            <p:nvPr/>
          </p:nvSpPr>
          <p:spPr>
            <a:xfrm>
              <a:off x="3394892" y="436432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2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912EF860-E7CA-0ACF-0E6F-88453465CC43}"/>
                </a:ext>
              </a:extLst>
            </p:cNvPr>
            <p:cNvSpPr/>
            <p:nvPr/>
          </p:nvSpPr>
          <p:spPr>
            <a:xfrm>
              <a:off x="3632713" y="436432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E771F2BE-38C4-0B5C-3A84-63FBC53AE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5400000">
              <a:off x="2060612" y="5442181"/>
              <a:ext cx="517666" cy="2514540"/>
            </a:xfrm>
            <a:prstGeom prst="rect">
              <a:avLst/>
            </a:prstGeom>
          </p:spPr>
        </p:pic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92917C9-2968-4E0D-065E-940B40D501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7802" y="6969289"/>
              <a:ext cx="2403669" cy="568908"/>
            </a:xfrm>
            <a:prstGeom prst="rect">
              <a:avLst/>
            </a:prstGeom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F01F13BA-56C2-22AC-2D52-684B03A15CCC}"/>
                </a:ext>
              </a:extLst>
            </p:cNvPr>
            <p:cNvSpPr/>
            <p:nvPr/>
          </p:nvSpPr>
          <p:spPr>
            <a:xfrm>
              <a:off x="1295421" y="6026855"/>
              <a:ext cx="1587217" cy="340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 subplot </a:t>
              </a:r>
              <a:r>
                <a:rPr lang="ko-KR" altLang="en-US" sz="1000" spc="-70" dirty="0" err="1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클리핑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69" name="타원 68">
              <a:extLst>
                <a:ext uri="{FF2B5EF4-FFF2-40B4-BE49-F238E27FC236}">
                  <a16:creationId xmlns:a16="http://schemas.microsoft.com/office/drawing/2014/main" id="{66F3603C-FB1E-6590-B709-F6FF9423369D}"/>
                </a:ext>
              </a:extLst>
            </p:cNvPr>
            <p:cNvSpPr/>
            <p:nvPr/>
          </p:nvSpPr>
          <p:spPr>
            <a:xfrm>
              <a:off x="1068589" y="6095767"/>
              <a:ext cx="200901" cy="200901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id="{6B8BB4CD-9A5D-729A-4B77-76FCE8DDF9BE}"/>
                </a:ext>
              </a:extLst>
            </p:cNvPr>
            <p:cNvCxnSpPr/>
            <p:nvPr/>
          </p:nvCxnSpPr>
          <p:spPr>
            <a:xfrm>
              <a:off x="1318886" y="6461607"/>
              <a:ext cx="0" cy="224874"/>
            </a:xfrm>
            <a:prstGeom prst="line">
              <a:avLst/>
            </a:prstGeom>
            <a:ln w="38100">
              <a:solidFill>
                <a:schemeClr val="bg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4FE33656-2B74-8D40-BC2F-B6AEC5823932}"/>
                </a:ext>
              </a:extLst>
            </p:cNvPr>
            <p:cNvSpPr/>
            <p:nvPr/>
          </p:nvSpPr>
          <p:spPr>
            <a:xfrm>
              <a:off x="1264597" y="6400169"/>
              <a:ext cx="671360" cy="2937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800" b="1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8D58D823-9D06-A178-93B7-AE3EA60F6814}"/>
                </a:ext>
              </a:extLst>
            </p:cNvPr>
            <p:cNvSpPr/>
            <p:nvPr/>
          </p:nvSpPr>
          <p:spPr>
            <a:xfrm>
              <a:off x="3983416" y="5984350"/>
              <a:ext cx="2005680" cy="352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00" spc="-70" dirty="0"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도함수 기반의 분석 방법론 적용</a:t>
              </a:r>
              <a:endParaRPr lang="en-US" altLang="ko-KR" sz="1000" spc="-70" dirty="0"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E71A7F80-189B-F7E4-2ACA-04096415C52E}"/>
                </a:ext>
              </a:extLst>
            </p:cNvPr>
            <p:cNvSpPr/>
            <p:nvPr/>
          </p:nvSpPr>
          <p:spPr>
            <a:xfrm>
              <a:off x="3809055" y="6053262"/>
              <a:ext cx="201600" cy="201600"/>
            </a:xfrm>
            <a:prstGeom prst="ellipse">
              <a:avLst/>
            </a:prstGeom>
            <a:solidFill>
              <a:srgbClr val="2175C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spc="-1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5</a:t>
              </a:r>
              <a:endParaRPr lang="ko-KR" altLang="en-US" sz="12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CA4AF08-94B0-E92F-8AB9-4C71B49EAA6E}"/>
              </a:ext>
            </a:extLst>
          </p:cNvPr>
          <p:cNvSpPr txBox="1"/>
          <p:nvPr/>
        </p:nvSpPr>
        <p:spPr>
          <a:xfrm>
            <a:off x="7151692" y="3388686"/>
            <a:ext cx="4282352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항공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LiDAR </a:t>
            </a:r>
            <a:r>
              <a:rPr lang="ko-KR" altLang="en-US" sz="1000" dirty="0" err="1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점군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히스토그램 기반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차 도함수 적용 결과 예시 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(3</a:t>
            </a:r>
            <a:r>
              <a:rPr lang="ko-KR" altLang="en-US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층위</a:t>
            </a:r>
            <a:r>
              <a:rPr lang="en-US" altLang="ko-KR" sz="1000" dirty="0"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  <a:endParaRPr lang="ko-KR" altLang="en-US" sz="1000" dirty="0"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3451372-FE3A-E64F-7977-0852864830F2}"/>
              </a:ext>
            </a:extLst>
          </p:cNvPr>
          <p:cNvSpPr/>
          <p:nvPr/>
        </p:nvSpPr>
        <p:spPr>
          <a:xfrm>
            <a:off x="6775436" y="73748"/>
            <a:ext cx="5145289" cy="6630299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805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63C6FA-2E3D-EC13-3156-A797E3623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BB474C-90EA-7A4E-A724-D0652D2EA6B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1800" dirty="0">
                <a:solidFill>
                  <a:schemeClr val="tx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Data 03</a:t>
            </a:r>
            <a:endParaRPr lang="ko-KR" altLang="en-US" sz="1800" dirty="0">
              <a:solidFill>
                <a:schemeClr val="tx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7AB53-9156-2577-0A28-B160F643FE9A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2600" dirty="0"/>
              <a:t>산림 수목정보 지도</a:t>
            </a:r>
            <a:endParaRPr lang="en-US" altLang="ko-KR" sz="26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0A46312A-FEC0-1679-C14C-33394A0A8755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ED7C81F-3481-AD17-8B92-E82E0D13B883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Local Maximum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수목 탐지 방법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10E16FD-853C-81C1-C308-89A14ECB47B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4AC36B6-0758-EA34-97F9-2F87804B771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DF2A1BC0-B33A-6371-F3D7-18D71AF7AF5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A87CA9C-DA63-76D8-F99F-D333B18458B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F292100-C448-B8E8-F783-ADE78C02E12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2FD31DAC-01B9-F815-8F48-811EAD80923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88D56F3E-88E4-62AE-5424-966C5E75D90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1C7AB97-B9BF-292C-BD76-9186E00A9D8F}"/>
              </a:ext>
            </a:extLst>
          </p:cNvPr>
          <p:cNvGrpSpPr/>
          <p:nvPr/>
        </p:nvGrpSpPr>
        <p:grpSpPr>
          <a:xfrm>
            <a:off x="495499" y="2138417"/>
            <a:ext cx="5723082" cy="2549705"/>
            <a:chOff x="495499" y="2541288"/>
            <a:chExt cx="5723082" cy="25497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CCEE751-A051-2EDE-B93A-3FEBB878B9BE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19800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산림을 포함한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영역의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자료를 지면과 비지면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식생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구조물 등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으로 분류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(DSM)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지면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(DEM)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로 빼서 수목 높이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(CHM)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기반의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Tree Top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을 기준으로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개체목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및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높이값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탐지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수목으로 인식되는 최소 높이는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UN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숲 정의에 따라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2m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이상으로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전신주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비수목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객체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오탐지를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방지하기 위해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비오톱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유형별 높이 제한 설정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산림지역에서는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40m,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비산림지역은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30m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로 제한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45BA0691-FAE1-CAFF-A9A1-2FBA8F581A4E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08358A2-300A-F868-19ED-BE37321F1BD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8A463E3-A4F8-CBCA-9294-6600BB806D2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FF2BA5A1-3DFF-3906-3D99-94A59CC6BD7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7F5E780F-D72D-BDE5-6063-4DE3BB46A86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686F6BA1-CA74-8EC0-EC1C-9FC1C2EF4BE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5B329320-981E-E02D-9585-397020BB74E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A618FD48-62A7-DE07-A938-6F5D03295183}"/>
              </a:ext>
            </a:extLst>
          </p:cNvPr>
          <p:cNvGrpSpPr/>
          <p:nvPr/>
        </p:nvGrpSpPr>
        <p:grpSpPr>
          <a:xfrm>
            <a:off x="495499" y="4857688"/>
            <a:ext cx="5166290" cy="1503265"/>
            <a:chOff x="495499" y="4390015"/>
            <a:chExt cx="5166290" cy="15032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ECB46E1-BD8A-12C1-6363-A14BB094D7C0}"/>
                </a:ext>
              </a:extLst>
            </p:cNvPr>
            <p:cNvSpPr txBox="1"/>
            <p:nvPr/>
          </p:nvSpPr>
          <p:spPr>
            <a:xfrm>
              <a:off x="554229" y="4959691"/>
              <a:ext cx="5107560" cy="933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지상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점군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광역 도시생태현황지도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BFED8AD5-0B19-EBB7-61AE-1119CA6DC00A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2622C0-3977-B615-E232-E2094A9F55DB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32ECD6D6-80CC-22DE-499E-AD1F1C7D602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9ADE2986-378E-D8B4-F29D-43E393EB7F3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5" name="사각형: 둥근 모서리 34">
                    <a:extLst>
                      <a:ext uri="{FF2B5EF4-FFF2-40B4-BE49-F238E27FC236}">
                        <a16:creationId xmlns:a16="http://schemas.microsoft.com/office/drawing/2014/main" id="{28C071B1-A67C-1E72-715C-F426E009296E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36" name="사각형: 둥근 모서리 35">
                    <a:extLst>
                      <a:ext uri="{FF2B5EF4-FFF2-40B4-BE49-F238E27FC236}">
                        <a16:creationId xmlns:a16="http://schemas.microsoft.com/office/drawing/2014/main" id="{40A02D6A-BED9-B81D-1717-2A001FBD0E8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FE4E6D61-9F47-0058-1538-4734CA9E7140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549281CB-E574-C810-B9C7-721AA9EA4740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문의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hskim@gri.re.kr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1AC6CA4E-396F-07D4-8FD0-233A0C970CFE}"/>
              </a:ext>
            </a:extLst>
          </p:cNvPr>
          <p:cNvGrpSpPr/>
          <p:nvPr/>
        </p:nvGrpSpPr>
        <p:grpSpPr>
          <a:xfrm>
            <a:off x="6640402" y="533478"/>
            <a:ext cx="5107559" cy="5737690"/>
            <a:chOff x="7007970" y="494921"/>
            <a:chExt cx="4501850" cy="5057253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F4AA7842-FDC6-D180-802A-968E77CFD68B}"/>
                </a:ext>
              </a:extLst>
            </p:cNvPr>
            <p:cNvGrpSpPr/>
            <p:nvPr/>
          </p:nvGrpSpPr>
          <p:grpSpPr>
            <a:xfrm>
              <a:off x="7007970" y="2436785"/>
              <a:ext cx="2684670" cy="298288"/>
              <a:chOff x="5956073" y="6294655"/>
              <a:chExt cx="3180155" cy="298288"/>
            </a:xfrm>
          </p:grpSpPr>
          <p:cxnSp>
            <p:nvCxnSpPr>
              <p:cNvPr id="7" name="직선 연결선 6">
                <a:extLst>
                  <a:ext uri="{FF2B5EF4-FFF2-40B4-BE49-F238E27FC236}">
                    <a16:creationId xmlns:a16="http://schemas.microsoft.com/office/drawing/2014/main" id="{F6CAC7A6-DE4F-DBB7-2364-A45E37CE0D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3180155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모서리가 둥근 직사각형 80">
                <a:extLst>
                  <a:ext uri="{FF2B5EF4-FFF2-40B4-BE49-F238E27FC236}">
                    <a16:creationId xmlns:a16="http://schemas.microsoft.com/office/drawing/2014/main" id="{AEC34EF0-D249-D8B9-2D72-EE4EF1E44244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지면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/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비지면 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76" name="그림 75" descr="텍스트, 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6627D0F-B33A-0E3B-ED16-50C2F0540F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4152" r="4101"/>
            <a:stretch/>
          </p:blipFill>
          <p:spPr>
            <a:xfrm>
              <a:off x="7007970" y="494921"/>
              <a:ext cx="2077011" cy="18737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grpSp>
          <p:nvGrpSpPr>
            <p:cNvPr id="77" name="그룹 76">
              <a:extLst>
                <a:ext uri="{FF2B5EF4-FFF2-40B4-BE49-F238E27FC236}">
                  <a16:creationId xmlns:a16="http://schemas.microsoft.com/office/drawing/2014/main" id="{45A12B40-9AA4-EC9E-92D3-AF81F11F4347}"/>
                </a:ext>
              </a:extLst>
            </p:cNvPr>
            <p:cNvGrpSpPr/>
            <p:nvPr/>
          </p:nvGrpSpPr>
          <p:grpSpPr>
            <a:xfrm>
              <a:off x="9571170" y="2437807"/>
              <a:ext cx="1938650" cy="298288"/>
              <a:chOff x="5956073" y="6294655"/>
              <a:chExt cx="2460346" cy="298288"/>
            </a:xfrm>
          </p:grpSpPr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503A20E4-4FA9-BCFB-6410-61CE5FC1D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모서리가 둥근 직사각형 80">
                <a:extLst>
                  <a:ext uri="{FF2B5EF4-FFF2-40B4-BE49-F238E27FC236}">
                    <a16:creationId xmlns:a16="http://schemas.microsoft.com/office/drawing/2014/main" id="{6826F728-5BB6-699D-9BD9-B635858838E5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Tree Top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탐지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6C0BF39-F630-CD4D-ECC6-3998D6C11BF9}"/>
                </a:ext>
              </a:extLst>
            </p:cNvPr>
            <p:cNvGrpSpPr/>
            <p:nvPr/>
          </p:nvGrpSpPr>
          <p:grpSpPr>
            <a:xfrm>
              <a:off x="7007970" y="5253886"/>
              <a:ext cx="2077012" cy="298288"/>
              <a:chOff x="5868276" y="6294655"/>
              <a:chExt cx="2635943" cy="298288"/>
            </a:xfrm>
          </p:grpSpPr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9612C825-A926-C766-C049-AC54836FE5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68276" y="6443799"/>
                <a:ext cx="2635943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모서리가 둥근 직사각형 80">
                <a:extLst>
                  <a:ext uri="{FF2B5EF4-FFF2-40B4-BE49-F238E27FC236}">
                    <a16:creationId xmlns:a16="http://schemas.microsoft.com/office/drawing/2014/main" id="{4B34377B-935B-0797-F6ED-9642CC15DCC2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개체목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 속성 분류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AE68AC28-ECF5-0287-2857-A0CB878F218C}"/>
                </a:ext>
              </a:extLst>
            </p:cNvPr>
            <p:cNvGrpSpPr/>
            <p:nvPr/>
          </p:nvGrpSpPr>
          <p:grpSpPr>
            <a:xfrm>
              <a:off x="9402394" y="5241199"/>
              <a:ext cx="2057400" cy="298288"/>
              <a:chOff x="5956073" y="6294655"/>
              <a:chExt cx="2460346" cy="298288"/>
            </a:xfrm>
          </p:grpSpPr>
          <p:cxnSp>
            <p:nvCxnSpPr>
              <p:cNvPr id="84" name="직선 연결선 83">
                <a:extLst>
                  <a:ext uri="{FF2B5EF4-FFF2-40B4-BE49-F238E27FC236}">
                    <a16:creationId xmlns:a16="http://schemas.microsoft.com/office/drawing/2014/main" id="{BD8528C8-BE41-73AB-7B91-89D113D3E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6073" y="6443799"/>
                <a:ext cx="2460346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모서리가 둥근 직사각형 80">
                <a:extLst>
                  <a:ext uri="{FF2B5EF4-FFF2-40B4-BE49-F238E27FC236}">
                    <a16:creationId xmlns:a16="http://schemas.microsoft.com/office/drawing/2014/main" id="{A7AA7D46-7BA8-8A62-14C3-0BA6B7F5F671}"/>
                  </a:ext>
                </a:extLst>
              </p:cNvPr>
              <p:cNvSpPr/>
              <p:nvPr/>
            </p:nvSpPr>
            <p:spPr>
              <a:xfrm>
                <a:off x="6244715" y="6294655"/>
                <a:ext cx="1883063" cy="298288"/>
              </a:xfrm>
              <a:prstGeom prst="roundRect">
                <a:avLst>
                  <a:gd name="adj" fmla="val 50000"/>
                </a:avLst>
              </a:prstGeom>
              <a:solidFill>
                <a:srgbClr val="0E6A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 latinLnBrk="0"/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수목 속성 추출 및 </a:t>
                </a:r>
                <a:r>
                  <a:rPr lang="en-US" altLang="ko-KR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csv </a:t>
                </a:r>
                <a:r>
                  <a:rPr lang="ko-KR" altLang="en-US" sz="900" dirty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저장</a:t>
                </a:r>
                <a:endParaRPr lang="en-US" altLang="ko-KR" sz="9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</p:grpSp>
        <p:pic>
          <p:nvPicPr>
            <p:cNvPr id="49" name="그림 48" descr="지도, 스크린샷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BDA8C42E-DFDA-1575-130D-680A9F29E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509" t="4615" r="7183" b="-4089"/>
            <a:stretch>
              <a:fillRect/>
            </a:stretch>
          </p:blipFill>
          <p:spPr>
            <a:xfrm>
              <a:off x="7007970" y="3116288"/>
              <a:ext cx="2077011" cy="19813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</p:grp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EFDA9993-17C5-93C2-0F7C-10540D16DCA5}"/>
              </a:ext>
            </a:extLst>
          </p:cNvPr>
          <p:cNvSpPr/>
          <p:nvPr/>
        </p:nvSpPr>
        <p:spPr>
          <a:xfrm>
            <a:off x="6275314" y="227705"/>
            <a:ext cx="5664351" cy="633784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ACEDFA8-20F9-1613-2D10-0B0F015CB43A}"/>
              </a:ext>
            </a:extLst>
          </p:cNvPr>
          <p:cNvGrpSpPr/>
          <p:nvPr/>
        </p:nvGrpSpPr>
        <p:grpSpPr>
          <a:xfrm>
            <a:off x="6640402" y="532320"/>
            <a:ext cx="2356466" cy="2125869"/>
            <a:chOff x="1492832" y="2151527"/>
            <a:chExt cx="1618272" cy="1398940"/>
          </a:xfrm>
        </p:grpSpPr>
        <p:pic>
          <p:nvPicPr>
            <p:cNvPr id="8" name="Picture 17">
              <a:extLst>
                <a:ext uri="{FF2B5EF4-FFF2-40B4-BE49-F238E27FC236}">
                  <a16:creationId xmlns:a16="http://schemas.microsoft.com/office/drawing/2014/main" id="{B83B7C47-A679-3384-042D-360D28B86C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268" t="18936" r="21781" b="8322"/>
            <a:stretch>
              <a:fillRect/>
            </a:stretch>
          </p:blipFill>
          <p:spPr>
            <a:xfrm>
              <a:off x="1492832" y="2151527"/>
              <a:ext cx="1618272" cy="1398940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601AFE-6A7A-0F73-1759-5CADC80CC2E9}"/>
                </a:ext>
              </a:extLst>
            </p:cNvPr>
            <p:cNvSpPr/>
            <p:nvPr/>
          </p:nvSpPr>
          <p:spPr>
            <a:xfrm>
              <a:off x="2757317" y="2589334"/>
              <a:ext cx="84924" cy="84924"/>
            </a:xfrm>
            <a:prstGeom prst="ellipse">
              <a:avLst/>
            </a:prstGeom>
            <a:solidFill>
              <a:srgbClr val="ED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BB55234-9A94-6F38-7AB3-67B71E61D6EC}"/>
                </a:ext>
              </a:extLst>
            </p:cNvPr>
            <p:cNvSpPr/>
            <p:nvPr/>
          </p:nvSpPr>
          <p:spPr>
            <a:xfrm>
              <a:off x="2399017" y="2955659"/>
              <a:ext cx="100035" cy="100035"/>
            </a:xfrm>
            <a:prstGeom prst="ellipse">
              <a:avLst/>
            </a:prstGeom>
            <a:solidFill>
              <a:srgbClr val="ED50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789B5A9B-0662-28F9-B643-5419B745F7D5}"/>
                </a:ext>
              </a:extLst>
            </p:cNvPr>
            <p:cNvCxnSpPr>
              <a:cxnSpLocks/>
              <a:endCxn id="13" idx="2"/>
            </p:cNvCxnSpPr>
            <p:nvPr/>
          </p:nvCxnSpPr>
          <p:spPr>
            <a:xfrm flipH="1" flipV="1">
              <a:off x="2764022" y="2396313"/>
              <a:ext cx="40840" cy="235967"/>
            </a:xfrm>
            <a:prstGeom prst="line">
              <a:avLst/>
            </a:prstGeom>
            <a:ln w="38100">
              <a:solidFill>
                <a:srgbClr val="ED5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10667A81-0FAF-F566-BEDF-1B52C94F1AD1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 flipV="1">
              <a:off x="1934708" y="3014152"/>
              <a:ext cx="514269" cy="196621"/>
            </a:xfrm>
            <a:prstGeom prst="line">
              <a:avLst/>
            </a:prstGeom>
            <a:ln w="38100">
              <a:solidFill>
                <a:srgbClr val="ED5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230969B-593B-BA9E-1D16-21D0C2366867}"/>
                </a:ext>
              </a:extLst>
            </p:cNvPr>
            <p:cNvSpPr txBox="1"/>
            <p:nvPr/>
          </p:nvSpPr>
          <p:spPr>
            <a:xfrm>
              <a:off x="2499052" y="2254539"/>
              <a:ext cx="529940" cy="141774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spc="-150" dirty="0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비지면부 인식</a:t>
              </a:r>
              <a:endParaRPr lang="ko-KR" altLang="en-US" sz="800" dirty="0">
                <a:solidFill>
                  <a:srgbClr val="F2F2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D59EC59-5F9E-CB85-4936-CC9675AF85A9}"/>
                </a:ext>
              </a:extLst>
            </p:cNvPr>
            <p:cNvSpPr txBox="1"/>
            <p:nvPr/>
          </p:nvSpPr>
          <p:spPr>
            <a:xfrm>
              <a:off x="1633219" y="3210773"/>
              <a:ext cx="602978" cy="141774"/>
            </a:xfrm>
            <a:prstGeom prst="rect">
              <a:avLst/>
            </a:prstGeom>
            <a:noFill/>
            <a:ln>
              <a:solidFill>
                <a:srgbClr val="F2F2F2"/>
              </a:solidFill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ko-KR" altLang="en-US" sz="800" spc="-150" dirty="0" err="1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지면부</a:t>
              </a:r>
              <a:r>
                <a:rPr lang="ko-KR" altLang="en-US" sz="800" spc="-150" dirty="0">
                  <a:solidFill>
                    <a:srgbClr val="F2F2F2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Malgun Gothic Semilight" panose="020B0503020000020004" pitchFamily="34" charset="-127"/>
                </a:rPr>
                <a:t> 인식</a:t>
              </a:r>
              <a:endParaRPr lang="ko-KR" altLang="en-US" sz="800" dirty="0">
                <a:solidFill>
                  <a:srgbClr val="F2F2F2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  <p:pic>
        <p:nvPicPr>
          <p:cNvPr id="48" name="Picture 9">
            <a:extLst>
              <a:ext uri="{FF2B5EF4-FFF2-40B4-BE49-F238E27FC236}">
                <a16:creationId xmlns:a16="http://schemas.microsoft.com/office/drawing/2014/main" id="{7948AEFF-9D62-29E0-6778-C34FC2F3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538" t="5001"/>
          <a:stretch>
            <a:fillRect/>
          </a:stretch>
        </p:blipFill>
        <p:spPr>
          <a:xfrm>
            <a:off x="9531182" y="548640"/>
            <a:ext cx="2258340" cy="2108383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F2EA8064-3D3E-7517-FD07-44CA2809A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6765" y="3942918"/>
            <a:ext cx="2301196" cy="144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3574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5EBC3-875B-184D-7291-55AB2BC46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060517-B761-6F55-B2AF-A6602BB5FD5A}"/>
              </a:ext>
            </a:extLst>
          </p:cNvPr>
          <p:cNvSpPr txBox="1"/>
          <p:nvPr/>
        </p:nvSpPr>
        <p:spPr>
          <a:xfrm>
            <a:off x="3493367" y="2634915"/>
            <a:ext cx="52052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토양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08958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BE8C65-AE47-39F2-8484-4605C3660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6150A5B-9195-B5E3-A243-3396513E9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535BC6-BDF4-1299-523D-3D6D282E42D9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713AF6-D1A1-42EC-613F-6EF5032F6D9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탄소저장지도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60F10B17-5F63-E5EA-A524-4093F76177E3}"/>
              </a:ext>
            </a:extLst>
          </p:cNvPr>
          <p:cNvGrpSpPr/>
          <p:nvPr/>
        </p:nvGrpSpPr>
        <p:grpSpPr>
          <a:xfrm>
            <a:off x="495499" y="862127"/>
            <a:ext cx="6041522" cy="908230"/>
            <a:chOff x="495499" y="862127"/>
            <a:chExt cx="6041522" cy="90823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2B4A4A-E2A0-E568-7A3A-3C18170A7D70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실측 기반 토양 탄소 예측 모델 개발을 통한 토양 탄소 저장량 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09E41C69-3C46-BCEF-C6E0-0506D738B2A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C94E175-0A84-67E8-78D2-6EAEAAC3B1D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36C6192D-5B4B-96B0-DDAA-566EFC67EBE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9FDD96CC-006A-75BC-72ED-D57EB8B87B4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1912CEF8-A5DA-25F2-A6FC-E0C9750F1631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5ADDDCA0-14A4-6CC1-A1F9-68E531D9314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9FC185B-375A-1B79-6B3A-F4DE3B0B610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C906640-6A16-9434-96E6-9CABBC771657}"/>
              </a:ext>
            </a:extLst>
          </p:cNvPr>
          <p:cNvGrpSpPr/>
          <p:nvPr/>
        </p:nvGrpSpPr>
        <p:grpSpPr>
          <a:xfrm>
            <a:off x="495499" y="1959005"/>
            <a:ext cx="5723082" cy="4247606"/>
            <a:chOff x="495499" y="2541288"/>
            <a:chExt cx="5723082" cy="424760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8508A5B-C51F-593F-C518-04278B74B3CD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36779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1,500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지점 이상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토양 실측 조사 및 분광 라이브러리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침엽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활엽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혼효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묵논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밭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과수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온실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골프장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묘지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공원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나지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염습지 등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유럽 토양 조사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(LUCAS)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대비 조사 밀도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100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배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근적외선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(1,440~2,500 nm)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범위 분광 반사 정보 획득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IPCC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표준 방법론에 따른 토양 유기 탄소 및 이화학적 분석 진행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토양 건조 후 아래 제시되는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4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가지 정보를 토대로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SOC stocks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제시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용적 밀도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(bulk density, g cm</a:t>
              </a:r>
              <a:r>
                <a:rPr kumimoji="0" lang="en-US" altLang="ko-KR" sz="1400" b="0" i="0" u="none" strike="noStrike" kern="0" cap="none" spc="-130" normalizeH="0" baseline="3000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-3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유기 탄소 함량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(Soil Organic Carbon, %)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미생물 탄소 함량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(Microbial Biomass Carbon, mg kg</a:t>
              </a:r>
              <a:r>
                <a:rPr kumimoji="0" lang="en-US" altLang="ko-KR" sz="1400" b="0" i="0" u="none" strike="noStrike" kern="0" cap="none" spc="-130" normalizeH="0" baseline="3000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-1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soil) </a:t>
              </a: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탄소 분획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(Particulate Organic Carbon, %)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머신러닝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(Partial Least Squares, PLS)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활용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급 예측 모델 개발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609B361-A07F-5598-3356-AF12E51B5993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704772F-B565-DEC7-315A-4AD04C98AAC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454FC4B7-B96A-E4A7-760F-32319136A29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795FD99-79C5-6641-5DB3-A2CC33790AEB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E302C218-578D-A2DF-1B36-693838D91FBA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0E0291CD-FB44-9B47-557E-47864652707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6B218129-44F2-D881-DF4B-5F330FCD2FB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92094F10-BEB0-75D9-E8F4-69B47DF93A19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E9F1D1E5-EA9C-6AB8-F22E-78FAF2A7DC86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8D21AAE4-557F-752B-893F-1F63DEF5FE72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42FE08B-AA18-35C8-F886-C235EEBD4F8C}"/>
              </a:ext>
            </a:extLst>
          </p:cNvPr>
          <p:cNvGrpSpPr/>
          <p:nvPr/>
        </p:nvGrpSpPr>
        <p:grpSpPr>
          <a:xfrm>
            <a:off x="7025640" y="4196790"/>
            <a:ext cx="4488180" cy="2111112"/>
            <a:chOff x="379502" y="2643030"/>
            <a:chExt cx="3625911" cy="3224862"/>
          </a:xfrm>
        </p:grpSpPr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146B3C0-AD30-F4A9-3290-A8B637057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04" t="5630" b="4983"/>
            <a:stretch>
              <a:fillRect/>
            </a:stretch>
          </p:blipFill>
          <p:spPr>
            <a:xfrm>
              <a:off x="379502" y="2643030"/>
              <a:ext cx="3625911" cy="3224862"/>
            </a:xfrm>
            <a:prstGeom prst="rect">
              <a:avLst/>
            </a:prstGeom>
          </p:spPr>
        </p:pic>
        <p:grpSp>
          <p:nvGrpSpPr>
            <p:cNvPr id="81" name="그룹 80">
              <a:extLst>
                <a:ext uri="{FF2B5EF4-FFF2-40B4-BE49-F238E27FC236}">
                  <a16:creationId xmlns:a16="http://schemas.microsoft.com/office/drawing/2014/main" id="{1100871D-D19E-491F-EF71-AD9440EC4661}"/>
                </a:ext>
              </a:extLst>
            </p:cNvPr>
            <p:cNvGrpSpPr/>
            <p:nvPr/>
          </p:nvGrpSpPr>
          <p:grpSpPr>
            <a:xfrm>
              <a:off x="509513" y="2685836"/>
              <a:ext cx="1924018" cy="634701"/>
              <a:chOff x="496813" y="3482970"/>
              <a:chExt cx="1924018" cy="634701"/>
            </a:xfrm>
          </p:grpSpPr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2702B54A-FCBC-434B-F3FA-C88C96B805AC}"/>
                  </a:ext>
                </a:extLst>
              </p:cNvPr>
              <p:cNvSpPr/>
              <p:nvPr/>
            </p:nvSpPr>
            <p:spPr>
              <a:xfrm>
                <a:off x="496813" y="3484397"/>
                <a:ext cx="910360" cy="6332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5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58EFFAF-1E54-453A-C3F6-6D6F153959B5}"/>
                  </a:ext>
                </a:extLst>
              </p:cNvPr>
              <p:cNvSpPr txBox="1"/>
              <p:nvPr/>
            </p:nvSpPr>
            <p:spPr>
              <a:xfrm>
                <a:off x="566662" y="3482970"/>
                <a:ext cx="1854169" cy="634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R</a:t>
                </a:r>
                <a:r>
                  <a:rPr kumimoji="0" lang="en-US" altLang="ko-KR" sz="1050" b="1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2</a:t>
                </a: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 = 0.92</a:t>
                </a:r>
              </a:p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0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경기천년제목OTF Medium" panose="02020603020101020101" pitchFamily="18" charset="-127"/>
                    <a:ea typeface="경기천년제목OTF Medium" panose="02020603020101020101" pitchFamily="18" charset="-127"/>
                    <a:cs typeface="+mn-cs"/>
                  </a:rPr>
                  <a:t>RMSE = 0.39</a:t>
                </a:r>
                <a:endParaRPr kumimoji="0" lang="ko-KR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OTF Medium" panose="02020603020101020101" pitchFamily="18" charset="-127"/>
                  <a:ea typeface="경기천년제목OTF Medium" panose="02020603020101020101" pitchFamily="18" charset="-127"/>
                  <a:cs typeface="+mn-cs"/>
                </a:endParaRPr>
              </a:p>
            </p:txBody>
          </p:sp>
        </p:grp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B54DB148-4D47-76A0-D2C5-74615D35AEFF}"/>
              </a:ext>
            </a:extLst>
          </p:cNvPr>
          <p:cNvSpPr txBox="1"/>
          <p:nvPr/>
        </p:nvSpPr>
        <p:spPr>
          <a:xfrm>
            <a:off x="7176779" y="6335924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유기탄소저장량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(%)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7B2D321-A357-B098-7BED-ED41B6B2A902}"/>
              </a:ext>
            </a:extLst>
          </p:cNvPr>
          <p:cNvSpPr txBox="1"/>
          <p:nvPr/>
        </p:nvSpPr>
        <p:spPr>
          <a:xfrm>
            <a:off x="6672051" y="4367646"/>
            <a:ext cx="346249" cy="174983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유기탄소저장량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(%)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382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E1EDC-72D3-B850-66D0-E94C56102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80F43DC-ACE1-9543-DD1A-3A550FE76F1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771" t="6057" b="5723"/>
          <a:stretch>
            <a:fillRect/>
          </a:stretch>
        </p:blipFill>
        <p:spPr>
          <a:xfrm>
            <a:off x="7018020" y="4101812"/>
            <a:ext cx="4395111" cy="2301069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94AB812-6CFA-BFDA-C453-2607C7A9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744C44-73A7-9C6E-5DFE-FB5332CF1642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7E0CA6-1EB9-677E-C804-2D76149DCE36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미생물 탄소저장지도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3452563-2D9C-73C3-4D12-397151B4E1DB}"/>
              </a:ext>
            </a:extLst>
          </p:cNvPr>
          <p:cNvGrpSpPr/>
          <p:nvPr/>
        </p:nvGrpSpPr>
        <p:grpSpPr>
          <a:xfrm>
            <a:off x="495499" y="862127"/>
            <a:ext cx="1211426" cy="400110"/>
            <a:chOff x="586105" y="1237394"/>
            <a:chExt cx="1211426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BC1425-BE7A-9C5E-3C2F-50D1F23C0BF4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내용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8CA2F021-0B63-3704-F8CC-2B0B8AA35E04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3DAF9F80-38E4-CBEE-171B-B534040F6556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C64B5BFD-9154-B673-71F5-8C5F334615F3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4F1FA496-A82C-A45C-B39E-7EACCA6F4126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34451DD0-D571-851B-BA9B-B8DB2E0108B4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26B3B113-DA6A-AF65-2704-D935AFF89436}"/>
              </a:ext>
            </a:extLst>
          </p:cNvPr>
          <p:cNvGrpSpPr/>
          <p:nvPr/>
        </p:nvGrpSpPr>
        <p:grpSpPr>
          <a:xfrm>
            <a:off x="495499" y="2349519"/>
            <a:ext cx="5723082" cy="3426868"/>
            <a:chOff x="495499" y="2541288"/>
            <a:chExt cx="5723082" cy="3426868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B0B2FB8-9525-25B0-E621-5350460D7A0F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28571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1,500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지점 이상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토양 실측 조사 및 분광 라이브러리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혼효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묵논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밭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과수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온실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골프장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염습지 등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유럽 토양 조사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(LUCAS)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대비 조사 밀도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근적외선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(1,440~2,500 nm)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 분광 반사 정보 획득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Chloroform fumigation extraction (CFE)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방법론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토양 시료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15g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Chloroform fumigation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추출 과정을 거침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TOC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분석기로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침출액의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총탄소량을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계산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미생물 바이오매스를 추정하기 위해 토양 총탄소양 차이를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미생물바이오매스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전환계수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kEC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로 나눔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(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보편적으로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0.45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사용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; Beck et al., 1997)</a:t>
              </a: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B3CBF655-CD19-9871-1676-75B7160FF91D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B4340F1-60D6-E383-06D4-44B366BC661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CFD2D237-8793-F55A-7DA4-D0174E03E0CF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768FDF34-1853-C881-8342-1F25A93A031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07C27FE-823B-8BC4-7953-A722BA3AE6E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72FFE76F-F3D3-03E9-3733-4A07C7D229C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FA618FB1-A399-1634-05F9-02026D1AABA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3885BE0E-8D39-654F-7D24-9CA06232EA53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42A29159-3D11-A302-BDB9-DDD7861AE4C8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75E909C-8E51-2565-8E31-0DF2214D485A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F91202A-756E-4ECB-0327-AC6A77B9D7E9}"/>
              </a:ext>
            </a:extLst>
          </p:cNvPr>
          <p:cNvSpPr txBox="1"/>
          <p:nvPr/>
        </p:nvSpPr>
        <p:spPr>
          <a:xfrm>
            <a:off x="7176779" y="642020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미생물탄소저장량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(mg/kg 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089643D-3029-82C5-A664-0C5646B01192}"/>
              </a:ext>
            </a:extLst>
          </p:cNvPr>
          <p:cNvSpPr txBox="1"/>
          <p:nvPr/>
        </p:nvSpPr>
        <p:spPr>
          <a:xfrm>
            <a:off x="6672051" y="4109304"/>
            <a:ext cx="346249" cy="2434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미생물탄소저장량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(mg/kg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4FB85D9-A560-5DD5-123E-D5A2B86FF9CE}"/>
              </a:ext>
            </a:extLst>
          </p:cNvPr>
          <p:cNvSpPr/>
          <p:nvPr/>
        </p:nvSpPr>
        <p:spPr>
          <a:xfrm>
            <a:off x="7361828" y="4121147"/>
            <a:ext cx="1606911" cy="414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D3D4CF-C311-CFAE-F0D7-02BA7162981E}"/>
              </a:ext>
            </a:extLst>
          </p:cNvPr>
          <p:cNvSpPr txBox="1"/>
          <p:nvPr/>
        </p:nvSpPr>
        <p:spPr>
          <a:xfrm>
            <a:off x="7448288" y="4120213"/>
            <a:ext cx="3272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</a:t>
            </a:r>
            <a:r>
              <a:rPr kumimoji="0" lang="en-US" altLang="ko-KR" sz="105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2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 = 0.72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RMSE = 97.41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B9749-F20D-B1AA-CAF3-31FF4DCCD3D2}"/>
              </a:ext>
            </a:extLst>
          </p:cNvPr>
          <p:cNvSpPr txBox="1"/>
          <p:nvPr/>
        </p:nvSpPr>
        <p:spPr>
          <a:xfrm>
            <a:off x="554228" y="1431803"/>
            <a:ext cx="5982793" cy="902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실측 기반 토양 탄소 예측 모델 개발을 통한 토양 미생물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탄소저장량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산출</a:t>
            </a:r>
            <a:endParaRPr lang="en-US" altLang="ko-KR" sz="16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토양 내 미생물 군집이 축적한 미생물 유래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탄소량</a:t>
            </a:r>
            <a:endParaRPr kumimoji="0" lang="en-US" altLang="ko-KR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7241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8EA27-2DC4-8A94-76CD-B885A3B5C2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3AE2D67-AC5A-3F51-7704-3BE155930624}"/>
              </a:ext>
            </a:extLst>
          </p:cNvPr>
          <p:cNvSpPr txBox="1"/>
          <p:nvPr/>
        </p:nvSpPr>
        <p:spPr>
          <a:xfrm>
            <a:off x="554228" y="1431803"/>
            <a:ext cx="5982793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실측 기반 토양 탄소 예측 모델 개발을 통한 토양 탄소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분획량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산출</a:t>
            </a:r>
            <a:endParaRPr lang="en-US" altLang="ko-KR" sz="16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토양 탄소는 입자성 유기탄소와 광물 결합 유기탄소로  구분하고 이를 탄소의 </a:t>
            </a: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기능정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안정성과 순환 특성을 구분하는데 활용</a:t>
            </a:r>
            <a:endParaRPr kumimoji="0" lang="en-US" altLang="ko-KR" sz="16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138E0F3-978C-A6FB-04A8-7D6B18A672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9" t="10178" b="5614"/>
          <a:stretch>
            <a:fillRect/>
          </a:stretch>
        </p:blipFill>
        <p:spPr>
          <a:xfrm>
            <a:off x="7018020" y="4099559"/>
            <a:ext cx="4389120" cy="2286001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FB1E00B-9AE3-E4B0-436C-5DFFA4A07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55045AA-73A7-7120-35E6-D918EAA7D647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AFC218-06D8-B363-0849-1D7B473A4D9C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 분획지도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2C0CAF-D01B-DA70-2E08-306406337837}"/>
              </a:ext>
            </a:extLst>
          </p:cNvPr>
          <p:cNvGrpSpPr/>
          <p:nvPr/>
        </p:nvGrpSpPr>
        <p:grpSpPr>
          <a:xfrm>
            <a:off x="495499" y="862127"/>
            <a:ext cx="1211426" cy="400110"/>
            <a:chOff x="586105" y="1237394"/>
            <a:chExt cx="1211426" cy="400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280092-B994-BFB7-6C79-54A6A216369C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내용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D5B03E29-FE06-1A13-A4AB-273278077B07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17" name="그룹 16">
                <a:extLst>
                  <a:ext uri="{FF2B5EF4-FFF2-40B4-BE49-F238E27FC236}">
                    <a16:creationId xmlns:a16="http://schemas.microsoft.com/office/drawing/2014/main" id="{1B021954-E937-00C1-2756-61A5B27E77D9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19" name="사각형: 둥근 모서리 18">
                  <a:extLst>
                    <a:ext uri="{FF2B5EF4-FFF2-40B4-BE49-F238E27FC236}">
                      <a16:creationId xmlns:a16="http://schemas.microsoft.com/office/drawing/2014/main" id="{85D799D8-2E6D-ACE6-441D-3A4469263BF6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0" name="사각형: 둥근 모서리 19">
                  <a:extLst>
                    <a:ext uri="{FF2B5EF4-FFF2-40B4-BE49-F238E27FC236}">
                      <a16:creationId xmlns:a16="http://schemas.microsoft.com/office/drawing/2014/main" id="{028B182E-563E-9067-D72B-6243A25E7839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18" name="화살표: 갈매기형 수장 17">
                <a:extLst>
                  <a:ext uri="{FF2B5EF4-FFF2-40B4-BE49-F238E27FC236}">
                    <a16:creationId xmlns:a16="http://schemas.microsoft.com/office/drawing/2014/main" id="{749DF15F-41E0-382A-E86E-64A2F5653CA3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8D9D928-1CA0-CC47-2E88-92E6E52301A8}"/>
              </a:ext>
            </a:extLst>
          </p:cNvPr>
          <p:cNvGrpSpPr/>
          <p:nvPr/>
        </p:nvGrpSpPr>
        <p:grpSpPr>
          <a:xfrm>
            <a:off x="495499" y="2332399"/>
            <a:ext cx="5723082" cy="3683349"/>
            <a:chOff x="495499" y="2541288"/>
            <a:chExt cx="5723082" cy="368334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10B17-4E91-97DA-8948-6E0EBCDF7C97}"/>
                </a:ext>
              </a:extLst>
            </p:cNvPr>
            <p:cNvSpPr txBox="1"/>
            <p:nvPr/>
          </p:nvSpPr>
          <p:spPr>
            <a:xfrm>
              <a:off x="554229" y="3110964"/>
              <a:ext cx="5664352" cy="31136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비오톱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유형 및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1,500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지점 이상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고도별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토양 실측 조사 및 분광 라이브러리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침엽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활엽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혼효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묵논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밭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과수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온실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골프장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공원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나지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염습지 등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유럽 토양 조사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(LUCAS)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대비 조사 밀도 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근적외선</a:t>
              </a:r>
              <a:r>
                <a:rPr kumimoji="0" lang="en-US" altLang="ko-KR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(1,440~2,500 nm) </a:t>
              </a:r>
              <a:r>
                <a:rPr kumimoji="0" lang="ko-KR" altLang="en-US" sz="1400" b="0" i="0" u="none" strike="noStrike" kern="0" cap="none" spc="-130" normalizeH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범위 분광 반사 정보 획득</a:t>
              </a:r>
              <a:endParaRPr kumimoji="0" lang="en-US" altLang="ko-KR" sz="1400" b="0" i="0" u="none" strike="noStrike" kern="0" cap="none" spc="-130" normalizeH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7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Particulate Organic Carbon (POC)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정량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방법론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탄소 구성 중 쉽게 분해되는 입자상유기탄소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= POC</a:t>
              </a: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(&lt; 2 mm)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시료 중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&gt; 53 </a:t>
              </a:r>
              <a:r>
                <a:rPr lang="en-US" altLang="ko-KR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μm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나일론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메쉬를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통과하지 않는 것만 거름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POC / (SOC-POC) 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토양 탄소 취약성 지수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8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머신러닝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(Partial Least Squares, PLS)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활용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10m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급 예측 모델 개발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2A6371D2-A437-E59B-276D-EF59D60D04A8}"/>
                </a:ext>
              </a:extLst>
            </p:cNvPr>
            <p:cNvGrpSpPr/>
            <p:nvPr/>
          </p:nvGrpSpPr>
          <p:grpSpPr>
            <a:xfrm>
              <a:off x="495499" y="2541288"/>
              <a:ext cx="1211426" cy="400110"/>
              <a:chOff x="586105" y="1237394"/>
              <a:chExt cx="1211426" cy="40011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9BC20D2-7689-34E0-6D0D-C240C66DFE3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75D20202-D4FD-9F84-95D7-7762C37AF5C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25" name="그룹 24">
                  <a:extLst>
                    <a:ext uri="{FF2B5EF4-FFF2-40B4-BE49-F238E27FC236}">
                      <a16:creationId xmlns:a16="http://schemas.microsoft.com/office/drawing/2014/main" id="{0CAFE2C3-BAB2-2E6C-0DFB-60042E88DF6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27" name="사각형: 둥근 모서리 26">
                    <a:extLst>
                      <a:ext uri="{FF2B5EF4-FFF2-40B4-BE49-F238E27FC236}">
                        <a16:creationId xmlns:a16="http://schemas.microsoft.com/office/drawing/2014/main" id="{D3330C04-92A2-BD07-3736-2737D47F57F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8" name="사각형: 둥근 모서리 27">
                    <a:extLst>
                      <a:ext uri="{FF2B5EF4-FFF2-40B4-BE49-F238E27FC236}">
                        <a16:creationId xmlns:a16="http://schemas.microsoft.com/office/drawing/2014/main" id="{D5FA76AB-3D4D-229E-B85E-44E426A8D87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26" name="화살표: 갈매기형 수장 25">
                  <a:extLst>
                    <a:ext uri="{FF2B5EF4-FFF2-40B4-BE49-F238E27FC236}">
                      <a16:creationId xmlns:a16="http://schemas.microsoft.com/office/drawing/2014/main" id="{72E6564D-4ADD-65B8-F134-062D51221C6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AF27F2F5-1B54-3E83-6CE1-46B11EE97204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134B8AB9-6694-AD0B-E2A6-DF0CA93E8F63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A3407F5-DDEB-EAC2-18ED-B7E33D524307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2AA39B-D9CD-6172-D076-4706B8953957}"/>
              </a:ext>
            </a:extLst>
          </p:cNvPr>
          <p:cNvSpPr txBox="1"/>
          <p:nvPr/>
        </p:nvSpPr>
        <p:spPr>
          <a:xfrm>
            <a:off x="7176779" y="642020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토양탄소분획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실측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(g/kg 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5BEADE7-C7A4-B84B-49B4-C6230DC765B4}"/>
              </a:ext>
            </a:extLst>
          </p:cNvPr>
          <p:cNvSpPr txBox="1"/>
          <p:nvPr/>
        </p:nvSpPr>
        <p:spPr>
          <a:xfrm>
            <a:off x="6672051" y="4109304"/>
            <a:ext cx="346249" cy="24343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토양탄소분획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예측 값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(g/kg</a:t>
            </a: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</a:t>
            </a:r>
            <a:r>
              <a:rPr kumimoji="0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soil)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F38FE56-295A-B4B1-1BDC-CD07668FB212}"/>
              </a:ext>
            </a:extLst>
          </p:cNvPr>
          <p:cNvSpPr/>
          <p:nvPr/>
        </p:nvSpPr>
        <p:spPr>
          <a:xfrm>
            <a:off x="7361828" y="4121147"/>
            <a:ext cx="1606911" cy="4145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9AC12C-734E-1F19-4A61-2C50C69A86EF}"/>
              </a:ext>
            </a:extLst>
          </p:cNvPr>
          <p:cNvSpPr txBox="1"/>
          <p:nvPr/>
        </p:nvSpPr>
        <p:spPr>
          <a:xfrm>
            <a:off x="7448288" y="4120213"/>
            <a:ext cx="32728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</a:t>
            </a:r>
            <a:r>
              <a:rPr kumimoji="0" lang="en-US" altLang="ko-KR" sz="1050" b="1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2</a:t>
            </a: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 = 0.76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OTF Medium" panose="02020603020101020101" pitchFamily="18" charset="-127"/>
                <a:ea typeface="경기천년제목OTF Medium" panose="02020603020101020101" pitchFamily="18" charset="-127"/>
                <a:cs typeface="+mn-cs"/>
              </a:rPr>
              <a:t>RMSE = 15.82</a:t>
            </a:r>
            <a:endParaRPr kumimoji="0" lang="ko-KR" altLang="en-US" sz="105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OTF Medium" panose="02020603020101020101" pitchFamily="18" charset="-127"/>
              <a:ea typeface="경기천년제목OTF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5549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53448-6C79-5544-8DBB-780CE9BF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CA23687-4428-F845-FA3D-1104FBA37B8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04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740599-66FE-3E84-8EEB-0664F1281531}"/>
              </a:ext>
            </a:extLst>
          </p:cNvPr>
          <p:cNvSpPr txBox="1"/>
          <p:nvPr/>
        </p:nvSpPr>
        <p:spPr>
          <a:xfrm>
            <a:off x="1088829" y="292451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토양 탄소취약성 지도</a:t>
            </a:r>
            <a:endParaRPr kumimoji="0" lang="en-US" altLang="ko-KR" sz="2600" b="0" i="0" u="none" strike="noStrike" kern="1200" cap="none" spc="-6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86104DFC-A34B-E49A-EE64-90E11A70ED68}"/>
              </a:ext>
            </a:extLst>
          </p:cNvPr>
          <p:cNvGrpSpPr/>
          <p:nvPr/>
        </p:nvGrpSpPr>
        <p:grpSpPr>
          <a:xfrm>
            <a:off x="495499" y="862127"/>
            <a:ext cx="6041522" cy="2005967"/>
            <a:chOff x="495499" y="862127"/>
            <a:chExt cx="6041522" cy="200596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7E84A9-B02E-18B0-0AB0-62F4E790226E}"/>
                </a:ext>
              </a:extLst>
            </p:cNvPr>
            <p:cNvSpPr txBox="1"/>
            <p:nvPr/>
          </p:nvSpPr>
          <p:spPr>
            <a:xfrm>
              <a:off x="554228" y="1431803"/>
              <a:ext cx="5982793" cy="14362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실측 기반 토양 탄소 예측 모델 개발을 통한 토양 탄소 취약성 지수 산출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기후변화에 따른 토양탄소 손실 위험도를 평가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입자성 유기탄소 비율이 높고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광물결합 유기탄소 비율이 낮은 지역은 비교적 불안정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강우 증가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온도 상승</a:t>
              </a:r>
              <a:r>
                <a:rPr kumimoji="0" lang="en-US" altLang="ko-KR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0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경작 및 벌채 등의 교란에 따른 탄소 유실 위험이 큼</a:t>
              </a:r>
              <a:endPara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altLang="ko-KR" sz="16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16E4BD9F-8614-AB2B-EEDB-DAE65F79FDF9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9FDA61-FB59-E526-071D-F1D446F9662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714ED774-9B94-934E-8E8C-59E0734DB34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DA0B42FA-8877-227A-55DC-F6227672BE5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D8F6B86C-5E53-8FF0-E8F7-570D3D26A979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754A4955-2332-08ED-098F-BF92F282EB3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BDDFAEEE-26B2-259F-682B-3E376B70730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D50EF52-ED1D-D877-542B-F05420EAA56A}"/>
              </a:ext>
            </a:extLst>
          </p:cNvPr>
          <p:cNvGrpSpPr/>
          <p:nvPr/>
        </p:nvGrpSpPr>
        <p:grpSpPr>
          <a:xfrm>
            <a:off x="495499" y="2652009"/>
            <a:ext cx="1211426" cy="400110"/>
            <a:chOff x="586105" y="1237394"/>
            <a:chExt cx="1211426" cy="40011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B04B1DC-E51F-D985-0DB1-2A9743CBA755}"/>
                </a:ext>
              </a:extLst>
            </p:cNvPr>
            <p:cNvSpPr txBox="1"/>
            <p:nvPr/>
          </p:nvSpPr>
          <p:spPr>
            <a:xfrm>
              <a:off x="756861" y="1237394"/>
              <a:ext cx="104067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분석 방법</a:t>
              </a:r>
              <a:endParaRPr kumimoji="0" lang="en-US" altLang="ko-KR" sz="2000" b="1" i="0" u="none" strike="noStrike" kern="0" cap="none" spc="-150" normalizeH="0" baseline="0" noProof="0" dirty="0">
                <a:ln w="3175">
                  <a:solidFill>
                    <a:prstClr val="black">
                      <a:lumMod val="85000"/>
                      <a:lumOff val="15000"/>
                      <a:alpha val="10000"/>
                    </a:prst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4E161C5E-B0CA-CEAC-65A0-58F6A48FE2BB}"/>
                </a:ext>
              </a:extLst>
            </p:cNvPr>
            <p:cNvGrpSpPr/>
            <p:nvPr/>
          </p:nvGrpSpPr>
          <p:grpSpPr>
            <a:xfrm>
              <a:off x="586105" y="1334378"/>
              <a:ext cx="191586" cy="183356"/>
              <a:chOff x="513533" y="1232778"/>
              <a:chExt cx="191586" cy="183356"/>
            </a:xfrm>
          </p:grpSpPr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DE703D87-2838-133A-4A25-C272D3E40B15}"/>
                  </a:ext>
                </a:extLst>
              </p:cNvPr>
              <p:cNvGrpSpPr/>
              <p:nvPr/>
            </p:nvGrpSpPr>
            <p:grpSpPr>
              <a:xfrm>
                <a:off x="513533" y="1232778"/>
                <a:ext cx="191586" cy="183356"/>
                <a:chOff x="555013" y="1169039"/>
                <a:chExt cx="109274" cy="292392"/>
              </a:xfrm>
            </p:grpSpPr>
            <p:sp>
              <p:nvSpPr>
                <p:cNvPr id="27" name="사각형: 둥근 모서리 26">
                  <a:extLst>
                    <a:ext uri="{FF2B5EF4-FFF2-40B4-BE49-F238E27FC236}">
                      <a16:creationId xmlns:a16="http://schemas.microsoft.com/office/drawing/2014/main" id="{139E38DB-0A4F-E2B0-98F5-ECBAC7DD2F31}"/>
                    </a:ext>
                  </a:extLst>
                </p:cNvPr>
                <p:cNvSpPr/>
                <p:nvPr/>
              </p:nvSpPr>
              <p:spPr>
                <a:xfrm>
                  <a:off x="613978" y="1169039"/>
                  <a:ext cx="50309" cy="292392"/>
                </a:xfrm>
                <a:prstGeom prst="roundRect">
                  <a:avLst>
                    <a:gd name="adj" fmla="val 31430"/>
                  </a:avLst>
                </a:prstGeom>
                <a:solidFill>
                  <a:sysClr val="window" lastClr="FFFFFF">
                    <a:lumMod val="75000"/>
                  </a:sys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  <p:sp>
              <p:nvSpPr>
                <p:cNvPr id="28" name="사각형: 둥근 모서리 27">
                  <a:extLst>
                    <a:ext uri="{FF2B5EF4-FFF2-40B4-BE49-F238E27FC236}">
                      <a16:creationId xmlns:a16="http://schemas.microsoft.com/office/drawing/2014/main" id="{42D0A256-2141-0E29-E62A-9F838284460D}"/>
                    </a:ext>
                  </a:extLst>
                </p:cNvPr>
                <p:cNvSpPr/>
                <p:nvPr/>
              </p:nvSpPr>
              <p:spPr>
                <a:xfrm>
                  <a:off x="555013" y="1169039"/>
                  <a:ext cx="98974" cy="292392"/>
                </a:xfrm>
                <a:prstGeom prst="round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 w="508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  <p:sp>
            <p:nvSpPr>
              <p:cNvPr id="26" name="화살표: 갈매기형 수장 25">
                <a:extLst>
                  <a:ext uri="{FF2B5EF4-FFF2-40B4-BE49-F238E27FC236}">
                    <a16:creationId xmlns:a16="http://schemas.microsoft.com/office/drawing/2014/main" id="{EBC05C1F-635C-6EAF-B479-8BF7F140E962}"/>
                  </a:ext>
                </a:extLst>
              </p:cNvPr>
              <p:cNvSpPr/>
              <p:nvPr/>
            </p:nvSpPr>
            <p:spPr>
              <a:xfrm>
                <a:off x="572263" y="1280872"/>
                <a:ext cx="67500" cy="84940"/>
              </a:xfrm>
              <a:prstGeom prst="chevron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6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KoPub돋움체 Medium"/>
                  <a:ea typeface="KoPub돋움체 Medium"/>
                  <a:cs typeface="+mn-cs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A74DD2A-01A8-B8AE-B77E-F64B1653268C}"/>
              </a:ext>
            </a:extLst>
          </p:cNvPr>
          <p:cNvSpPr txBox="1"/>
          <p:nvPr/>
        </p:nvSpPr>
        <p:spPr>
          <a:xfrm>
            <a:off x="271275" y="6427049"/>
            <a:ext cx="15648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hskim@gri.re.kr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18" name="직사각형 117">
            <a:extLst>
              <a:ext uri="{FF2B5EF4-FFF2-40B4-BE49-F238E27FC236}">
                <a16:creationId xmlns:a16="http://schemas.microsoft.com/office/drawing/2014/main" id="{84A9B87B-3DCD-A991-0598-8E0FC7733ED4}"/>
              </a:ext>
            </a:extLst>
          </p:cNvPr>
          <p:cNvSpPr/>
          <p:nvPr/>
        </p:nvSpPr>
        <p:spPr>
          <a:xfrm>
            <a:off x="6530214" y="73748"/>
            <a:ext cx="5390512" cy="6630300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F8759-9557-0D0C-7127-52B35AAF14C7}"/>
              </a:ext>
            </a:extLst>
          </p:cNvPr>
          <p:cNvSpPr txBox="1"/>
          <p:nvPr/>
        </p:nvSpPr>
        <p:spPr>
          <a:xfrm>
            <a:off x="554228" y="3217933"/>
            <a:ext cx="5896075" cy="23237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defTabSz="457200" fontAlgn="base" latinLnBrk="0">
              <a:spcBef>
                <a:spcPts val="4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비오톱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유형 및 </a:t>
            </a:r>
            <a:r>
              <a: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1,500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지점 이상 </a:t>
            </a:r>
            <a:r>
              <a:rPr lang="ko-KR" altLang="en-US" sz="16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고도별</a:t>
            </a: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토양 실측 조사 및 분광 라이브러리 구축</a:t>
            </a:r>
            <a:endParaRPr lang="en-US" altLang="ko-KR" sz="16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marR="0" lvl="1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침엽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활엽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혼효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묵논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밭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과수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온실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골프장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묘지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공원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나지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염습지 등</a:t>
            </a:r>
            <a:endParaRPr lang="en-US" altLang="ko-KR" sz="14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marR="0" lvl="1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유럽 토양 조사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(LUCAS)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대비 조사 밀도 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100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배</a:t>
            </a:r>
            <a:endParaRPr lang="en-US" altLang="ko-KR" sz="14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742950" marR="0" lvl="1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근적외선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(1,440~2,500 nm)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범위 분광 반사 정보 획득</a:t>
            </a:r>
            <a:endParaRPr lang="en-US" altLang="ko-KR" sz="1400" kern="0" spc="-13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marL="457200" marR="0" lvl="1" indent="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7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  <a:p>
            <a:pPr marL="285750" marR="0" lvl="0" indent="-285750" defTabSz="457200" fontAlgn="base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ko-KR" altLang="en-US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토양 탄소 분획을 통한 토양 탄소 취약성 분석 식 도출 </a:t>
            </a:r>
            <a:r>
              <a: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(Rossel et al., 2019)</a:t>
            </a:r>
          </a:p>
          <a:p>
            <a:pPr marL="742950" lvl="1" indent="-285750" defTabSz="457200" fontAlgn="base" latinLnBrk="0">
              <a:spcBef>
                <a:spcPts val="400"/>
              </a:spcBef>
              <a:buFontTx/>
              <a:buChar char="-"/>
              <a:defRPr/>
            </a:pP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탄소 취약성 지수는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탄소분획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(POC), </a:t>
            </a:r>
            <a:r>
              <a:rPr lang="ko-KR" altLang="en-US" sz="1400" kern="0" spc="-13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부식성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유기탄소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(HOC), 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저항성 유기탄소</a:t>
            </a:r>
            <a:r>
              <a: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(ROC)</a:t>
            </a:r>
            <a:r>
              <a:rPr lang="ko-KR" altLang="en-US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의 조합으로 계산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57A54A4-B490-EEB5-D379-97C1EDDAC606}"/>
              </a:ext>
            </a:extLst>
          </p:cNvPr>
          <p:cNvSpPr txBox="1"/>
          <p:nvPr/>
        </p:nvSpPr>
        <p:spPr>
          <a:xfrm>
            <a:off x="7176779" y="6241666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토양 탄소 취약성 지수 </a:t>
            </a:r>
            <a:r>
              <a:rPr kumimoji="0" lang="ko-KR" altLang="en-US" sz="105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산출식</a:t>
            </a:r>
            <a:endParaRPr kumimoji="0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2635C-C917-25AF-1227-3895FA26812F}"/>
                  </a:ext>
                </a:extLst>
              </p:cNvPr>
              <p:cNvSpPr txBox="1"/>
              <p:nvPr/>
            </p:nvSpPr>
            <p:spPr>
              <a:xfrm>
                <a:off x="6934678" y="4370765"/>
                <a:ext cx="4338914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</m:t>
                          </m:r>
                        </m:sub>
                      </m:sSub>
                      <m:r>
                        <a:rPr kumimoji="0" lang="en-US" altLang="ko-KR" sz="2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𝑃𝑂𝐶</m:t>
                          </m:r>
                        </m:num>
                        <m:den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𝐻𝑂𝐶</m:t>
                          </m:r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en-US" altLang="ko-KR" sz="2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𝑅𝑂𝐶</m:t>
                          </m:r>
                        </m:den>
                      </m:f>
                    </m:oMath>
                  </m:oMathPara>
                </a14:m>
                <a:endParaRPr kumimoji="0" lang="ko-KR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110004020202020204"/>
                  <a:ea typeface="맑은 고딕" panose="020B0503020000020004" pitchFamily="50" charset="-127"/>
                  <a:cs typeface="+mn-cs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E92635C-C917-25AF-1227-3895FA268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4678" y="4370765"/>
                <a:ext cx="4338914" cy="8166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그림 32">
            <a:extLst>
              <a:ext uri="{FF2B5EF4-FFF2-40B4-BE49-F238E27FC236}">
                <a16:creationId xmlns:a16="http://schemas.microsoft.com/office/drawing/2014/main" id="{D325B653-9E4C-CC5D-38DE-803FFF2D5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777" y="311332"/>
            <a:ext cx="5133039" cy="348931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5425ABD-EF3D-C4B9-9E13-B981E2F2C763}"/>
              </a:ext>
            </a:extLst>
          </p:cNvPr>
          <p:cNvSpPr txBox="1"/>
          <p:nvPr/>
        </p:nvSpPr>
        <p:spPr>
          <a:xfrm>
            <a:off x="7176779" y="3828667"/>
            <a:ext cx="4282352" cy="234286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실측 토양 샘플 분석 과정 프로세스 예시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C4E94D-1AE4-15B6-3F81-3445C67D2AA9}"/>
              </a:ext>
            </a:extLst>
          </p:cNvPr>
          <p:cNvSpPr txBox="1"/>
          <p:nvPr/>
        </p:nvSpPr>
        <p:spPr>
          <a:xfrm>
            <a:off x="6707777" y="5351506"/>
            <a:ext cx="6096000" cy="841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탄소분획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Particulate Organic Carbon (POC)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부식성</a:t>
            </a: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유기탄소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Humus Organic Carbon (HOC)</a:t>
            </a:r>
          </a:p>
          <a:p>
            <a:pPr marL="742950" marR="0" lvl="1" indent="-285750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저항성 유기탄소 </a:t>
            </a:r>
            <a:r>
              <a:rPr kumimoji="0" lang="en-US" altLang="ko-KR" sz="1400" b="0" i="0" u="none" strike="noStrike" kern="0" cap="none" spc="-10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Resistant Organic Carbon (ROC)</a:t>
            </a:r>
            <a:endParaRPr kumimoji="0" lang="ko-KR" altLang="en-US" sz="1400" b="0" i="0" u="none" strike="noStrike" kern="0" cap="none" spc="-10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0042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131BE-98AF-F4DE-FAEB-28E08611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E7A395-4C4E-7691-778E-27B50615214F}"/>
              </a:ext>
            </a:extLst>
          </p:cNvPr>
          <p:cNvSpPr txBox="1"/>
          <p:nvPr/>
        </p:nvSpPr>
        <p:spPr>
          <a:xfrm>
            <a:off x="2795259" y="2634915"/>
            <a:ext cx="6601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탄소공간지도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탄소배출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및 수송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09298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D5913B-3E7C-9F41-28D4-E7944F49B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252724-8D03-2238-74D9-4589273B2DCE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664E23-5832-D498-1E26-DEC823854F47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위험도 순위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EF43AAF0-965B-8AD8-8CFD-BBB6260FE484}"/>
              </a:ext>
            </a:extLst>
          </p:cNvPr>
          <p:cNvGrpSpPr/>
          <p:nvPr/>
        </p:nvGrpSpPr>
        <p:grpSpPr>
          <a:xfrm>
            <a:off x="495499" y="862127"/>
            <a:ext cx="5600501" cy="968849"/>
            <a:chOff x="495499" y="862127"/>
            <a:chExt cx="5600501" cy="968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0AFACC-3E5F-8A16-46EC-AFE47CF60F1E}"/>
                </a:ext>
              </a:extLst>
            </p:cNvPr>
            <p:cNvSpPr txBox="1"/>
            <p:nvPr/>
          </p:nvSpPr>
          <p:spPr>
            <a:xfrm>
              <a:off x="554227" y="1225682"/>
              <a:ext cx="5541773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시 피해 가능성이 높은 홍수위험지수의 시군 순위 산정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연도별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시군별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시 피해 가능성이 높은 위험도 순위 비교 가능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592F937-92AE-7162-F1FC-E7D4634B7BE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AB921D-E608-A132-29FD-96204476280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896D4894-9811-AEB0-FDE9-80E38EF3DDEB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39FE8AD3-F5A5-632C-17FC-EE593F02BFE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846C52F-7840-8CBB-07EB-BEA5FBD3775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682CD39D-DDA0-5CCC-F025-6B6987DE6BF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A45AC640-3A06-AE1A-D263-62DA0900AFC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848593D4-B5C3-7435-EFD8-03EFCBF1087B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7FFE141-600A-22D9-6221-5FBA870901C4}"/>
              </a:ext>
            </a:extLst>
          </p:cNvPr>
          <p:cNvGrpSpPr/>
          <p:nvPr/>
        </p:nvGrpSpPr>
        <p:grpSpPr>
          <a:xfrm>
            <a:off x="495499" y="2236272"/>
            <a:ext cx="6311702" cy="2075819"/>
            <a:chOff x="495499" y="862127"/>
            <a:chExt cx="6311702" cy="207581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6E891D4-2D6C-4175-39FE-0E275188CCE4}"/>
                </a:ext>
              </a:extLst>
            </p:cNvPr>
            <p:cNvSpPr txBox="1"/>
            <p:nvPr/>
          </p:nvSpPr>
          <p:spPr>
            <a:xfrm>
              <a:off x="554227" y="1225682"/>
              <a:ext cx="6252974" cy="17122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31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시군 단위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(2016~2023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홍수위험지수 기반 순위 산정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세부지표별 피해 영향이 서로 다르기 때문에 실제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피해액 순위와 계산된 지수 순위 간 연도별 차이를 최소화하도록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유전 알고리즘을 이용해 각 지표의 중요도를 반영한 최적의 가중치를 산정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20000"/>
                </a:lnSpc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홍수위험지수는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0~1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사이의 값을 가지며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 가까울수록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및 홍수 발생시 피해 가능성이 높은 것을 의미함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BE1F03D3-FBBA-F3F3-0BD3-33E70DC0DBFE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7E7322E-8F53-E82A-0A58-0A863F229EF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sz="2000" b="1" kern="0" spc="-15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2261E6C1-6D8A-ECF9-DA3F-520E3D04A75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7" name="그룹 16">
                  <a:extLst>
                    <a:ext uri="{FF2B5EF4-FFF2-40B4-BE49-F238E27FC236}">
                      <a16:creationId xmlns:a16="http://schemas.microsoft.com/office/drawing/2014/main" id="{BD4A1B43-DC71-DC82-4141-F073446563B2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19" name="사각형: 둥근 모서리 18">
                    <a:extLst>
                      <a:ext uri="{FF2B5EF4-FFF2-40B4-BE49-F238E27FC236}">
                        <a16:creationId xmlns:a16="http://schemas.microsoft.com/office/drawing/2014/main" id="{5C9E7FA8-8488-EDE7-649D-0EC054481C6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20" name="사각형: 둥근 모서리 19">
                    <a:extLst>
                      <a:ext uri="{FF2B5EF4-FFF2-40B4-BE49-F238E27FC236}">
                        <a16:creationId xmlns:a16="http://schemas.microsoft.com/office/drawing/2014/main" id="{7D4853DF-F559-80C2-7A5A-6FCB57C4E4FD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8" name="화살표: 갈매기형 수장 17">
                  <a:extLst>
                    <a:ext uri="{FF2B5EF4-FFF2-40B4-BE49-F238E27FC236}">
                      <a16:creationId xmlns:a16="http://schemas.microsoft.com/office/drawing/2014/main" id="{5EFF23CC-5F75-3784-D812-28C208F25F2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32407CE6-3283-C8F1-31E4-023628A6E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2619057"/>
              </p:ext>
            </p:extLst>
          </p:nvPr>
        </p:nvGraphicFramePr>
        <p:xfrm>
          <a:off x="7296149" y="4714107"/>
          <a:ext cx="4400351" cy="1407910"/>
        </p:xfrm>
        <a:graphic>
          <a:graphicData uri="http://schemas.openxmlformats.org/drawingml/2006/table">
            <a:tbl>
              <a:tblPr firstRow="1" bandRow="1"/>
              <a:tblGrid>
                <a:gridCol w="441968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735061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223322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2815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5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항목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28158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위험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확률강우량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 err="1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최대강우량</a:t>
                      </a:r>
                      <a:endParaRPr lang="ko-KR" altLang="en-US" sz="1100" spc="-120" dirty="0">
                        <a:ln w="3175">
                          <a:solidFill>
                            <a:schemeClr val="bg1">
                              <a:alpha val="1000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281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노출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 수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인구 수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농경지면적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281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노후건축물 수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의존인구 수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재배면적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  <a:tr h="2815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대응역량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방재시설 밀도</a:t>
                      </a:r>
                      <a:r>
                        <a:rPr lang="en-US" altLang="ko-KR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spc="-12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누적 방재예산 비율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030597"/>
                  </a:ext>
                </a:extLst>
              </a:tr>
            </a:tbl>
          </a:graphicData>
        </a:graphic>
      </p:graphicFrame>
      <p:grpSp>
        <p:nvGrpSpPr>
          <p:cNvPr id="29" name="그룹 28">
            <a:extLst>
              <a:ext uri="{FF2B5EF4-FFF2-40B4-BE49-F238E27FC236}">
                <a16:creationId xmlns:a16="http://schemas.microsoft.com/office/drawing/2014/main" id="{F5ED616C-14D3-0804-6CC5-3CBA49D76B37}"/>
              </a:ext>
            </a:extLst>
          </p:cNvPr>
          <p:cNvGrpSpPr/>
          <p:nvPr/>
        </p:nvGrpSpPr>
        <p:grpSpPr>
          <a:xfrm>
            <a:off x="495499" y="4617123"/>
            <a:ext cx="6457751" cy="1317856"/>
            <a:chOff x="495499" y="4390015"/>
            <a:chExt cx="6457751" cy="131785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36FE66-A5F4-2BB7-A697-A7ED7EB6A0A1}"/>
                </a:ext>
              </a:extLst>
            </p:cNvPr>
            <p:cNvSpPr txBox="1"/>
            <p:nvPr/>
          </p:nvSpPr>
          <p:spPr>
            <a:xfrm>
              <a:off x="554228" y="4835837"/>
              <a:ext cx="6399022" cy="87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4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항목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11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개 세부지표를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활용하였으며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,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각 지표의 값은 모두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0~1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사이의 값을 가짐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위험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노출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취약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분야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해당 지표의 위험도나 취약성 수준이 높음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대응역량 분야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방재 대응 수준이 낮음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9535F43E-7D5B-6DE0-387A-4EB109A84A17}"/>
                </a:ext>
              </a:extLst>
            </p:cNvPr>
            <p:cNvGrpSpPr/>
            <p:nvPr/>
          </p:nvGrpSpPr>
          <p:grpSpPr>
            <a:xfrm>
              <a:off x="495499" y="4390015"/>
              <a:ext cx="1421419" cy="400110"/>
              <a:chOff x="586105" y="1237394"/>
              <a:chExt cx="1421419" cy="400110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8E3955A-A3A5-C433-CC1F-D27EBCAB775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3206D1F8-0B09-7C62-F2F2-22CF70EB34F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4" name="그룹 33">
                  <a:extLst>
                    <a:ext uri="{FF2B5EF4-FFF2-40B4-BE49-F238E27FC236}">
                      <a16:creationId xmlns:a16="http://schemas.microsoft.com/office/drawing/2014/main" id="{B68DACBC-38FF-3B47-3E9F-59D061086BEC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0" name="사각형: 둥근 모서리 39">
                    <a:extLst>
                      <a:ext uri="{FF2B5EF4-FFF2-40B4-BE49-F238E27FC236}">
                        <a16:creationId xmlns:a16="http://schemas.microsoft.com/office/drawing/2014/main" id="{1B3B67CA-CF01-3ADC-C3B0-00BA98168E63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8" name="사각형: 둥근 모서리 47">
                    <a:extLst>
                      <a:ext uri="{FF2B5EF4-FFF2-40B4-BE49-F238E27FC236}">
                        <a16:creationId xmlns:a16="http://schemas.microsoft.com/office/drawing/2014/main" id="{8AB3D3B4-87FB-57FD-991A-992F9E2B60FA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5" name="화살표: 갈매기형 수장 34">
                  <a:extLst>
                    <a:ext uri="{FF2B5EF4-FFF2-40B4-BE49-F238E27FC236}">
                      <a16:creationId xmlns:a16="http://schemas.microsoft.com/office/drawing/2014/main" id="{F34E448B-B1E1-AB1A-DFF7-AEE4B9501FDD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70AFD54-178D-58D4-8A20-E772C0B66A5B}"/>
              </a:ext>
            </a:extLst>
          </p:cNvPr>
          <p:cNvSpPr/>
          <p:nvPr/>
        </p:nvSpPr>
        <p:spPr>
          <a:xfrm>
            <a:off x="7296149" y="1262237"/>
            <a:ext cx="4400351" cy="337961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445295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ECC96-7CE6-845F-B8EA-28F30194C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0227AB-E2E9-5B25-B0B2-0E921DD9EDB4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2B7A9F-886F-2CD6-7A33-60EC5BBBDD83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건물 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BC823907-11AC-68C6-7600-4BC53AB93C78}"/>
              </a:ext>
            </a:extLst>
          </p:cNvPr>
          <p:cNvGrpSpPr/>
          <p:nvPr/>
        </p:nvGrpSpPr>
        <p:grpSpPr>
          <a:xfrm>
            <a:off x="495499" y="862127"/>
            <a:ext cx="5965457" cy="2846286"/>
            <a:chOff x="495499" y="862127"/>
            <a:chExt cx="5965457" cy="28462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2D1E70D-F62E-7267-3ED3-0EEA37FD3D6F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24827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건물에서 사용된 에너지 사용량을 탄소배출량으로 환산한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건축물의 에너지 사용량을 기반으로 건물에서 발생하는 간접 탄소배출량을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산출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한국부동산원에서 제공하는 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 사용량에 탄소배출계수를 적용하여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포함되는 건물의  탄소배출량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IPCC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가이드라인에 제시된 에너지 분류체계와 「온실가스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배출권거래제의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배출량 보고 및 인증에 관한 지침」 별표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6(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배출활동별 온실가스 배출량 등의 세부산정방법 및 기준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및 지자체 온실가스 배출량 산정지침의 온실가스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환산식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「에너지법」 시행규칙 별표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에너지열량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환산기준 열량 환산계수 활용</a:t>
              </a: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C71CEAF9-3433-60D2-E51D-8267B2943790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81176C-A407-73FF-E66A-388808C2D3B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427905D-7515-95F1-C8E1-E93A954D675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FB22B231-68DB-FE0C-BD46-36B2072B3F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163CE3FD-2C69-B9FF-DFDF-913973533E8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E0D688AC-2B33-EF13-1C4A-CA28C11A43BB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0D99E7FC-E23F-481A-C94B-6E212A7843BE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45A0568-A232-B4E4-80E7-6F71D5332B45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49E210-0ADB-7D56-40C2-51CA0391C313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건물 탄소배출지도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BA1684A-AF42-56BF-1D35-698B41210C43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CCE81A1-17D5-8C65-01F3-E84E15E59951}"/>
              </a:ext>
            </a:extLst>
          </p:cNvPr>
          <p:cNvGrpSpPr/>
          <p:nvPr/>
        </p:nvGrpSpPr>
        <p:grpSpPr>
          <a:xfrm>
            <a:off x="495499" y="3594080"/>
            <a:ext cx="6064140" cy="951408"/>
            <a:chOff x="495499" y="862127"/>
            <a:chExt cx="6064140" cy="95140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60F908F-0645-0A58-9A2A-4CD27E86B0BC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(2019~2023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 사용량 기반 탄소배출량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3892F490-F5AC-5264-D1AF-E03188FB0C79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21A35E0-657D-A12D-8544-508B6134B02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52AEDACE-DE17-D761-B9B8-5625F11708B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6D8EE6C7-4486-A29E-3476-6D691E4AF4D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B28B1B9A-D9D0-9B49-C821-877FE759B4A7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4502EA2A-BD30-3ABB-8E48-5EADE5EA2E7E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6C9707BB-7E5D-0889-79B7-8EA7D36889E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F03B63D-AAF8-1F82-665E-685010C8B9B1}"/>
              </a:ext>
            </a:extLst>
          </p:cNvPr>
          <p:cNvGrpSpPr/>
          <p:nvPr/>
        </p:nvGrpSpPr>
        <p:grpSpPr>
          <a:xfrm>
            <a:off x="495499" y="5148607"/>
            <a:ext cx="5965457" cy="951408"/>
            <a:chOff x="495499" y="862127"/>
            <a:chExt cx="5965457" cy="9514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CA5998B-A221-A97C-1036-B468BB7B1464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공간단위로 구축하여 정밀한 탄소배출 분석에 용이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국토교통부 탄소공간지도에서 구축한 건물 탄소배출지도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65D52F6D-BE68-4EDF-344E-CFD410DC5FEA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8288DBF1-577B-362A-B206-7F9299E3219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D089CA53-51E1-5DE4-61A3-78C5827D27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7281DE14-5B03-BD1C-681E-6116F97B2BB7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0F993302-3CD1-0E0C-025D-C06754B72F2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5C6C0FDA-14BD-3122-3414-A63CCE73366C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306322AC-79F0-5C58-847F-9D1916EF3EF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7AFB19E-A4B6-CA63-BAF2-EB0A42755898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E686DD2-84E6-3CFB-DE7B-9EA161802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5266" y="2106694"/>
            <a:ext cx="4997414" cy="373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6563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EABCA-86BB-3122-E16B-57951143F9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762F8CB-FD9F-D6E0-269D-8607A13B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986"/>
          <a:stretch>
            <a:fillRect/>
          </a:stretch>
        </p:blipFill>
        <p:spPr>
          <a:xfrm>
            <a:off x="6545265" y="2106694"/>
            <a:ext cx="4997414" cy="37525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25B41D-EA3F-DC15-8B50-3C273A19214D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FEAE9-163D-4CBE-7CE4-495CEE9A16BD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수송 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C9D0D7-C8A7-A246-13BD-FB7873856427}"/>
              </a:ext>
            </a:extLst>
          </p:cNvPr>
          <p:cNvGrpSpPr/>
          <p:nvPr/>
        </p:nvGrpSpPr>
        <p:grpSpPr>
          <a:xfrm>
            <a:off x="495499" y="862127"/>
            <a:ext cx="5778301" cy="1933215"/>
            <a:chOff x="495499" y="862127"/>
            <a:chExt cx="5778301" cy="19332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5282471-853F-B783-9F57-3FDC88D5DE85}"/>
                </a:ext>
              </a:extLst>
            </p:cNvPr>
            <p:cNvSpPr txBox="1"/>
            <p:nvPr/>
          </p:nvSpPr>
          <p:spPr>
            <a:xfrm>
              <a:off x="554228" y="1225682"/>
              <a:ext cx="571957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차량에서 사용된 에너지를 탄소배출량으로 환산한 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차량 등록현황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도로망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교통량 및 평균속도 등 수송 활동 데이터를 활용하여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자동차 운행에 따른 탄소배출량을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 단위로 산출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한국교통연구원이 제공하는 도로망도 단위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추정교통량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및 도로단위 속도빈도 정보를 활용하여  수송  탄소배출량 산정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2021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국가 승인 온실가스 배출 흡수계수 자료의 차종별 배출계수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85896234-85AE-F8ED-CA1D-BF4495688828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D46CB-BB2D-CB65-C745-DD5BE1C8965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BD9D1680-4E89-3C3B-3519-1727FAC026A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821EBC64-CE38-23C7-A901-4251D870AA8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DB50E3EC-5F0F-FD11-A561-1DC60E5E6BB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C55FCB65-ED17-9B71-54B2-64780E3CD312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79855CB8-E97B-8622-4610-0E7D39265DD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CE143C8-816A-E881-65F2-A3DC199CC2E4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C088A5-66C5-37BE-CE5C-FC879349CD4C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수송 탄소배출지도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382AAB6-58CB-A2FB-B38B-0A7552BAFD8E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E00CBAC9-CE6B-7CF9-6874-CA45C4AE3A27}"/>
              </a:ext>
            </a:extLst>
          </p:cNvPr>
          <p:cNvGrpSpPr/>
          <p:nvPr/>
        </p:nvGrpSpPr>
        <p:grpSpPr>
          <a:xfrm>
            <a:off x="495499" y="3224882"/>
            <a:ext cx="6064140" cy="951408"/>
            <a:chOff x="495499" y="862127"/>
            <a:chExt cx="6064140" cy="95140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2A9094E-0784-C764-AD1B-4DFABED9CFE5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(2019~2023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수송 부분 탄소배출량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5C0DFB2-1FC4-1D19-751F-57CAC64A928B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4A88C5B-3B69-602F-AE10-FF84AE0AA90C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FD9E609-465C-9D01-4D64-803E0984116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42807BEB-45E6-2D90-9D42-9B3E357767B8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7DAA37EF-D58C-1E24-93F1-938A8E78A576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5102C611-B2BC-FD3C-755F-1E70A5A443A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BF4593B9-5B7A-9C13-1DA6-8A0BB5040AA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08098BA5-8F47-42B4-6859-9204D9C4D4D6}"/>
              </a:ext>
            </a:extLst>
          </p:cNvPr>
          <p:cNvGrpSpPr/>
          <p:nvPr/>
        </p:nvGrpSpPr>
        <p:grpSpPr>
          <a:xfrm>
            <a:off x="495499" y="5148607"/>
            <a:ext cx="5965457" cy="951408"/>
            <a:chOff x="495499" y="862127"/>
            <a:chExt cx="5965457" cy="951408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B034D72-771F-D172-4A73-32F73A8B9C0D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5878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100m x 100m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공간단위로 구축하여 정밀한 탄소배출 분석에 용이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국토교통부 탄소공간지도에서 구축한 수송 탄소배출지도 활용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BEBB465C-5266-91C6-40CA-1CCB80725935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FCC0D7C-7661-BE17-7E1A-1695031A9FAA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23C8ED18-4640-AE71-B25E-A151E686F92E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59968A5-CA70-8D88-1324-440EB6AA8BC1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67A809B1-8E5B-6278-22B2-D27709CA438C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1DB76B85-4796-4694-F240-33BD7D04A92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E429C1C9-0127-3E66-0C54-EB4DB9F3F14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0F38590-2025-3BF9-3836-C17F493DEEE1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2631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C65FC-E1B4-9D3B-45C6-1C25E63448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2713B2-55AD-60B4-13D9-F9CAD1EEDFE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9EB2A1-6C27-348D-7096-D1EB95751CA1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건축물 탄소배출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F39CBC-68BB-7097-B0D6-E3E154FB9004}"/>
              </a:ext>
            </a:extLst>
          </p:cNvPr>
          <p:cNvGrpSpPr/>
          <p:nvPr/>
        </p:nvGrpSpPr>
        <p:grpSpPr>
          <a:xfrm>
            <a:off x="495499" y="862127"/>
            <a:ext cx="5778301" cy="1933215"/>
            <a:chOff x="495499" y="862127"/>
            <a:chExt cx="5778301" cy="193321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DAF168-D758-D834-B808-AE694CB55D09}"/>
                </a:ext>
              </a:extLst>
            </p:cNvPr>
            <p:cNvSpPr txBox="1"/>
            <p:nvPr/>
          </p:nvSpPr>
          <p:spPr>
            <a:xfrm>
              <a:off x="554228" y="1225682"/>
              <a:ext cx="5719572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건축물에서 사용된 에너지 사용량과 탄소배출량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개별 건축물의 에너지 사용량과 이에 따른 간접 탄소배출량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기반자료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한국부동산원에서 제공하는 건물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도시가스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 사용량과 이에 탄소배출계수를 적용한 건축물 탄소배출량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457200" marR="0" lvl="1" indent="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탄소배출계수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: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전기와 도시가스는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2018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 승인 국가 온실가스 배출계수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지역난방은 「온실가스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·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에너지 목표관리 운영 등에 관한 지침」 열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스팀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평균 배출계수 적용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AEB6FDC-0CB6-3917-961F-FAE1FD7C7DCA}"/>
                </a:ext>
              </a:extLst>
            </p:cNvPr>
            <p:cNvGrpSpPr/>
            <p:nvPr/>
          </p:nvGrpSpPr>
          <p:grpSpPr>
            <a:xfrm>
              <a:off x="495499" y="862127"/>
              <a:ext cx="1413404" cy="400110"/>
              <a:chOff x="586105" y="1237394"/>
              <a:chExt cx="1413404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E74B274-9EB6-33DD-81FC-0BE14CE15F6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42648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정의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0D423A14-61E0-BC3F-1E3B-0A2E2778E89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23E32C8-AEB3-8F52-8ABE-2D03C9F64624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40CFC6E1-C278-2326-EBD7-95D4C553CC1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AC6292FA-727B-9B85-E1BF-270E223D714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D3545C74-DB90-FAAE-F6C7-D09F3283401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A9CC76F-2109-AECA-5D75-B3B3EE12E37F}"/>
              </a:ext>
            </a:extLst>
          </p:cNvPr>
          <p:cNvSpPr/>
          <p:nvPr/>
        </p:nvSpPr>
        <p:spPr>
          <a:xfrm>
            <a:off x="6460957" y="1070811"/>
            <a:ext cx="5173579" cy="533209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100EEF-615E-2736-6BCA-D9DF5865894E}"/>
              </a:ext>
            </a:extLst>
          </p:cNvPr>
          <p:cNvSpPr txBox="1"/>
          <p:nvPr/>
        </p:nvSpPr>
        <p:spPr>
          <a:xfrm>
            <a:off x="6718982" y="6035749"/>
            <a:ext cx="46575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건축물 탄소배출 지도</a:t>
            </a:r>
            <a:endParaRPr kumimoji="0" lang="en-US" altLang="ko-KR" sz="14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19032FF-3F6C-E3CD-1246-6EE881DD7496}"/>
              </a:ext>
            </a:extLst>
          </p:cNvPr>
          <p:cNvSpPr txBox="1"/>
          <p:nvPr/>
        </p:nvSpPr>
        <p:spPr>
          <a:xfrm>
            <a:off x="271275" y="6427049"/>
            <a:ext cx="1603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dwkim@gri.re.kr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FC1A4DC8-5AFB-5176-838C-68911B641B3B}"/>
              </a:ext>
            </a:extLst>
          </p:cNvPr>
          <p:cNvGrpSpPr/>
          <p:nvPr/>
        </p:nvGrpSpPr>
        <p:grpSpPr>
          <a:xfrm>
            <a:off x="495499" y="3224882"/>
            <a:ext cx="6064140" cy="1727005"/>
            <a:chOff x="495499" y="862127"/>
            <a:chExt cx="6064140" cy="172700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32E3516-6A48-4279-E9C8-ECDAA7803C6E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36345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접경지역을 제외한 경기도 전역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(2023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월별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전기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(kWh)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도시가스 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(MJ)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지역난방 사용량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Mcal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)</a:t>
              </a:r>
            </a:p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건축물 에너지 사용량 기반 탄소배출총량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(</a:t>
              </a:r>
              <a:r>
                <a:rPr kumimoji="0" lang="en-US" altLang="ko-KR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tonCO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₂-eq/yr)</a:t>
              </a: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77B53016-AF38-83A1-4C70-1C0501112600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ADE9D01-63E1-6BBB-535C-60903D9BB91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8899E45-29BF-B65B-FAF3-789C61D9BDF2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1F3CD0DA-6935-BF67-B6E5-F99CF5E630AA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C0AE450F-72C2-55BE-F763-C8C3A70DCF3B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8B7A5A62-5F32-FB73-8090-49D689D84BE5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1AE1D03F-B3E5-13FE-F7E9-B2AC045E3FE5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4F588D48-86A0-859C-910B-78778E9BEF24}"/>
              </a:ext>
            </a:extLst>
          </p:cNvPr>
          <p:cNvGrpSpPr/>
          <p:nvPr/>
        </p:nvGrpSpPr>
        <p:grpSpPr>
          <a:xfrm>
            <a:off x="495499" y="5148607"/>
            <a:ext cx="5965457" cy="692876"/>
            <a:chOff x="495499" y="862127"/>
            <a:chExt cx="5965457" cy="69287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4772275-AE4E-1BB1-214A-BE85368501CB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3293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경기도 약 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170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만 동의 건축물 단위로 에너지사용량과 탄소배출량을 정밀하게 모니터링 가능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1A761AD9-4145-FA7D-02DF-6F74C888A81E}"/>
                </a:ext>
              </a:extLst>
            </p:cNvPr>
            <p:cNvGrpSpPr/>
            <p:nvPr/>
          </p:nvGrpSpPr>
          <p:grpSpPr>
            <a:xfrm>
              <a:off x="495499" y="862127"/>
              <a:ext cx="1620192" cy="400110"/>
              <a:chOff x="586105" y="1237394"/>
              <a:chExt cx="1620192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EC2E4C50-9B67-B470-A0EC-E5F61F6AF3C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44943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 특장점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8690E714-97BA-34C6-51FC-7B6AFAA9734C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2B554CE4-B6B5-F020-C652-4C2A8D29212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7643D72C-87CF-1DF1-103D-7B36ED2BB65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45184194-A5ED-41BE-CE0C-EFA2856417F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0A8586D3-64EA-C78D-016D-904019A2C71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2B1021D-090F-B116-72B5-E2AB313B7717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11000402020202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FEB2BC-F4B6-EC8D-AACE-E82AEA9D0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756" y="2088412"/>
            <a:ext cx="4999327" cy="298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1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B5481-0935-505F-8A10-47D7A5F60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831EFF-1F84-B9FE-993B-A2B0D8E29535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02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C0E305-9AD7-DC0C-2F9E-B9899565F29F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위험등급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1147E1C-9F3E-A939-D0AD-1F188616B9C7}"/>
              </a:ext>
            </a:extLst>
          </p:cNvPr>
          <p:cNvGrpSpPr/>
          <p:nvPr/>
        </p:nvGrpSpPr>
        <p:grpSpPr>
          <a:xfrm>
            <a:off x="495499" y="862127"/>
            <a:ext cx="6533951" cy="968849"/>
            <a:chOff x="495499" y="862127"/>
            <a:chExt cx="6533951" cy="96884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509B81-2AE9-E68B-49B8-FC48200E09FC}"/>
                </a:ext>
              </a:extLst>
            </p:cNvPr>
            <p:cNvSpPr txBox="1"/>
            <p:nvPr/>
          </p:nvSpPr>
          <p:spPr>
            <a:xfrm>
              <a:off x="554228" y="1225682"/>
              <a:ext cx="6475222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발생시 위험등급을 </a:t>
              </a:r>
              <a:r>
                <a:rPr kumimoji="0" lang="en-US" altLang="ko-KR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100m x 100m 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공간 단위로 나타낸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환경부와 행정안전부 구축한 하천 홍수위험지도 내에 해당되는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위험등급 확인 가능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3A891496-EBC6-4C4B-970D-9829E6392DAD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1AFF053-B20E-20AA-5552-C8AD815D765D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lvl="0" defTabSz="457200" latinLnBrk="0">
                  <a:defRPr/>
                </a:pPr>
                <a:r>
                  <a:rPr lang="ko-KR" altLang="en-US" sz="2000" b="1" kern="0" spc="-15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latin typeface="경기천년제목 Medium" panose="02020603020101020101" pitchFamily="18" charset="-127"/>
                    <a:ea typeface="경기천년제목 Medium" panose="02020603020101020101" pitchFamily="18" charset="-127"/>
                  </a:rPr>
                  <a:t>분석 내용</a:t>
                </a:r>
                <a:endParaRPr lang="en-US" altLang="ko-KR" sz="2000" b="1" kern="0" spc="-15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5262405E-BF9F-4D9C-2FCC-F51C66052AD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17617475-4F84-C435-9D65-162174306DAF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352147B4-928C-DC4C-7D95-D53941D2861F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8918C977-947E-8150-B955-BF929A7E07BF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C5B84815-2B9E-FCDD-0498-548DC620AC36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B23C316E-F3F5-43F3-3B97-92FA45C47A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1150836"/>
              </p:ext>
            </p:extLst>
          </p:nvPr>
        </p:nvGraphicFramePr>
        <p:xfrm>
          <a:off x="7296150" y="4840282"/>
          <a:ext cx="4400351" cy="1241064"/>
        </p:xfrm>
        <a:graphic>
          <a:graphicData uri="http://schemas.openxmlformats.org/drawingml/2006/table">
            <a:tbl>
              <a:tblPr firstRow="1" bandRow="1"/>
              <a:tblGrid>
                <a:gridCol w="441969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735061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3223321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항목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위험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확률강우량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최대강우량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노출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 수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인구 수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공시지가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농경지면적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31003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노후건축물 수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의존인구 수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재배면적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</a:tbl>
          </a:graphicData>
        </a:graphic>
      </p:graphicFrame>
      <p:grpSp>
        <p:nvGrpSpPr>
          <p:cNvPr id="54" name="그룹 53">
            <a:extLst>
              <a:ext uri="{FF2B5EF4-FFF2-40B4-BE49-F238E27FC236}">
                <a16:creationId xmlns:a16="http://schemas.microsoft.com/office/drawing/2014/main" id="{5A782960-61E3-FD09-96F1-139D570501E1}"/>
              </a:ext>
            </a:extLst>
          </p:cNvPr>
          <p:cNvGrpSpPr/>
          <p:nvPr/>
        </p:nvGrpSpPr>
        <p:grpSpPr>
          <a:xfrm>
            <a:off x="495499" y="2169529"/>
            <a:ext cx="6578401" cy="2210214"/>
            <a:chOff x="495499" y="862127"/>
            <a:chExt cx="6578401" cy="2210214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AB93A02-17B6-08F9-3E42-8288BF301D3D}"/>
                </a:ext>
              </a:extLst>
            </p:cNvPr>
            <p:cNvSpPr txBox="1"/>
            <p:nvPr/>
          </p:nvSpPr>
          <p:spPr>
            <a:xfrm>
              <a:off x="554226" y="1225682"/>
              <a:ext cx="6519674" cy="18466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엔트로피 가중치를 활용하여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요인별 지수 산정 및 유클리드 거리 공식을 이용하여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100m x 100m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격자단위로 홍수위험지수를 계산함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홍수위험지수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0~ √3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사이의 값을 가지며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√3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에 가까울수록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및 홍수 발생시 피해 가능성이 높음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접경지역을 제외한 경기도 전역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(2016~2023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년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에 대한 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극한호우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위험등급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(5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분류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위험등급 산정 방법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: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홍수위험지수를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Natural Breaks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방식으로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등급화 하여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위험수준에 따라 격자들을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매우 높음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부터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매우 낮음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까지 구분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5CB97E0C-F09B-1CFB-0E40-E98E515C4D43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FCBD00-B2C9-1AAB-3A1D-15C1A8B987CF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B70C83EA-956D-546F-9080-FDA2080401B7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FED475F5-8B07-6DB0-7565-E1EECD0ABED9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6513DC11-2DDA-0AF5-AFB2-0C62B4FB8C22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7298628D-CE81-BE23-43DD-0E3F32A20CD3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F68C5737-0871-049D-7A69-D2344B7A4D7A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35A6138-1F10-E6B8-095A-A5E97B0FACA8}"/>
              </a:ext>
            </a:extLst>
          </p:cNvPr>
          <p:cNvGrpSpPr/>
          <p:nvPr/>
        </p:nvGrpSpPr>
        <p:grpSpPr>
          <a:xfrm>
            <a:off x="495499" y="4743298"/>
            <a:ext cx="5965457" cy="968849"/>
            <a:chOff x="495499" y="862127"/>
            <a:chExt cx="5965457" cy="9688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D591100-5F12-98DC-A729-792415333697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3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요인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노출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취약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 9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 세부지표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0~1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사이의 값을 가지며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, 1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에 가까울수록 해당 지표의 위험도나 취약성 수준이 높음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F69BC6E5-EC3D-5F3D-695C-D2CE6B3D4545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21A89E49-D504-4120-F744-F8FFECCC4DF6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</a:t>
                </a:r>
                <a:r>
                  <a:rPr kumimoji="0" lang="en-US" altLang="ko-KR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 </a:t>
                </a: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C43E0DDE-86BE-6CD1-483A-52B86E47F113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D97A7BAE-0033-1A16-8A6D-8A20109D4226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D7762C15-A42F-9760-954A-9827452F9C90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E036F7AD-8003-327A-F53E-CC4FD14AC357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C683B073-B0D3-1697-6030-184DC9350AC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B589B0E-9120-9015-AD16-14048D3C8B3C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11328C88-6765-6BFB-5BE5-323B7F288293}"/>
              </a:ext>
            </a:extLst>
          </p:cNvPr>
          <p:cNvSpPr/>
          <p:nvPr/>
        </p:nvSpPr>
        <p:spPr>
          <a:xfrm>
            <a:off x="7296149" y="1262237"/>
            <a:ext cx="4400351" cy="3379613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4358006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B97B7-7A63-A94D-6144-57613634B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EED4319-76F8-1D5C-D379-F6A8FA908C11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79250C-CF34-6C32-6B32-5D4057250526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03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CBD132F-681F-9117-374C-83C6867E7A08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 err="1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극한호우</a:t>
            </a: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취약시설 현황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684A2D0C-1707-62B1-B39A-C4C9B16705B6}"/>
              </a:ext>
            </a:extLst>
          </p:cNvPr>
          <p:cNvGrpSpPr/>
          <p:nvPr/>
        </p:nvGrpSpPr>
        <p:grpSpPr>
          <a:xfrm>
            <a:off x="495499" y="862127"/>
            <a:ext cx="7154981" cy="1235589"/>
            <a:chOff x="495499" y="862127"/>
            <a:chExt cx="7154981" cy="12355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92AA48C-9BEF-A7FB-E20A-8D222F237857}"/>
                </a:ext>
              </a:extLst>
            </p:cNvPr>
            <p:cNvSpPr txBox="1"/>
            <p:nvPr/>
          </p:nvSpPr>
          <p:spPr>
            <a:xfrm>
              <a:off x="554228" y="1225682"/>
              <a:ext cx="7096252" cy="8720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접경지역을 제외한 경기도 전역을 대상으로 </a:t>
              </a:r>
              <a:r>
                <a:rPr kumimoji="0" lang="ko-KR" altLang="en-US" sz="16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극한호우</a:t>
              </a: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 및 홍수 발생시 안전에 취약한 시설 정보 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20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년 이상 노후건축물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지하시설이 포함된 건축물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취약계층 이용시설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극한호우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및 홍수 발생시 취약시설 분포와 속성 확인 가능</a:t>
              </a:r>
            </a:p>
          </p:txBody>
        </p: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0EAA7A4D-6D21-D994-96E3-86CCADAA5F5A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624E1A1-6883-AF2B-8847-95CD893A1250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772D87AD-1613-F95E-55F6-101C4E16C564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9F40F725-8309-9DEC-F289-B67CEDBD20D0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D0BF79B1-6C77-B9F4-4967-0A3833583574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2" name="사각형: 둥근 모서리 41">
                    <a:extLst>
                      <a:ext uri="{FF2B5EF4-FFF2-40B4-BE49-F238E27FC236}">
                        <a16:creationId xmlns:a16="http://schemas.microsoft.com/office/drawing/2014/main" id="{F32166FE-BCA8-38EF-DCD9-BBD6278D0959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34" name="화살표: 갈매기형 수장 33">
                  <a:extLst>
                    <a:ext uri="{FF2B5EF4-FFF2-40B4-BE49-F238E27FC236}">
                      <a16:creationId xmlns:a16="http://schemas.microsoft.com/office/drawing/2014/main" id="{2C421976-5AE5-B913-0520-CD63A69C5A9B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3CBE7D5-F07D-EC7F-F687-CEC6954147D2}"/>
              </a:ext>
            </a:extLst>
          </p:cNvPr>
          <p:cNvGrpSpPr/>
          <p:nvPr/>
        </p:nvGrpSpPr>
        <p:grpSpPr>
          <a:xfrm>
            <a:off x="495499" y="2348651"/>
            <a:ext cx="6064140" cy="1533106"/>
            <a:chOff x="495499" y="862127"/>
            <a:chExt cx="6064140" cy="153310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B32D42B-94D5-175A-E7DB-7EA7547FE319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1695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영구건축물 공간정보 경계와 건축물 대장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표제부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를 연계하여 구축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취약시설 분류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노후건축물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지하시설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,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취약계층 이용시설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</a:p>
            <a:p>
              <a:pPr marL="742950" marR="0" lvl="1" indent="-285750" defTabSz="457200" fontAlgn="base" latinLnBrk="0"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연면적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건축물구조명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주요용도명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spcBef>
                  <a:spcPts val="400"/>
                </a:spcBef>
                <a:spcAft>
                  <a:spcPts val="0"/>
                </a:spcAft>
                <a:buClr>
                  <a:prstClr val="black">
                    <a:lumMod val="50000"/>
                    <a:lumOff val="50000"/>
                  </a:prstClr>
                </a:buClr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지상 층수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/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지하 층수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0F092591-8718-9445-6457-CCFCEB8D01B2}"/>
                </a:ext>
              </a:extLst>
            </p:cNvPr>
            <p:cNvGrpSpPr/>
            <p:nvPr/>
          </p:nvGrpSpPr>
          <p:grpSpPr>
            <a:xfrm>
              <a:off x="495499" y="862127"/>
              <a:ext cx="2117123" cy="400110"/>
              <a:chOff x="586105" y="1237394"/>
              <a:chExt cx="2117123" cy="40011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6C73172-647E-E097-C38B-002712840DC2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946367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 및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47" name="그룹 46">
                <a:extLst>
                  <a:ext uri="{FF2B5EF4-FFF2-40B4-BE49-F238E27FC236}">
                    <a16:creationId xmlns:a16="http://schemas.microsoft.com/office/drawing/2014/main" id="{77C0E08C-E8E1-3204-5AFB-AF97F973B609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EFF26542-4B5F-AF3E-03A0-62A5979CC93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50" name="사각형: 둥근 모서리 49">
                    <a:extLst>
                      <a:ext uri="{FF2B5EF4-FFF2-40B4-BE49-F238E27FC236}">
                        <a16:creationId xmlns:a16="http://schemas.microsoft.com/office/drawing/2014/main" id="{6FD46BB3-A837-0F1B-D656-03C071031E71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51" name="사각형: 둥근 모서리 50">
                    <a:extLst>
                      <a:ext uri="{FF2B5EF4-FFF2-40B4-BE49-F238E27FC236}">
                        <a16:creationId xmlns:a16="http://schemas.microsoft.com/office/drawing/2014/main" id="{62667600-9813-AE31-1B10-F67AB0F8F9E8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49" name="화살표: 갈매기형 수장 48">
                  <a:extLst>
                    <a:ext uri="{FF2B5EF4-FFF2-40B4-BE49-F238E27FC236}">
                      <a16:creationId xmlns:a16="http://schemas.microsoft.com/office/drawing/2014/main" id="{75C43EC5-FCBA-56F5-A9E3-B934FD2D7D97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aphicFrame>
        <p:nvGraphicFramePr>
          <p:cNvPr id="52" name="표 51">
            <a:extLst>
              <a:ext uri="{FF2B5EF4-FFF2-40B4-BE49-F238E27FC236}">
                <a16:creationId xmlns:a16="http://schemas.microsoft.com/office/drawing/2014/main" id="{CF4C838B-A86A-9580-6DB8-16C20DFA90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666999"/>
              </p:ext>
            </p:extLst>
          </p:nvPr>
        </p:nvGraphicFramePr>
        <p:xfrm>
          <a:off x="1195509" y="4096523"/>
          <a:ext cx="6666554" cy="1966236"/>
        </p:xfrm>
        <a:graphic>
          <a:graphicData uri="http://schemas.openxmlformats.org/drawingml/2006/table">
            <a:tbl>
              <a:tblPr firstRow="1" bandRow="1"/>
              <a:tblGrid>
                <a:gridCol w="669585">
                  <a:extLst>
                    <a:ext uri="{9D8B030D-6E8A-4147-A177-3AD203B41FA5}">
                      <a16:colId xmlns:a16="http://schemas.microsoft.com/office/drawing/2014/main" val="1370707958"/>
                    </a:ext>
                  </a:extLst>
                </a:gridCol>
                <a:gridCol w="1267255">
                  <a:extLst>
                    <a:ext uri="{9D8B030D-6E8A-4147-A177-3AD203B41FA5}">
                      <a16:colId xmlns:a16="http://schemas.microsoft.com/office/drawing/2014/main" val="3892589116"/>
                    </a:ext>
                  </a:extLst>
                </a:gridCol>
                <a:gridCol w="4729714">
                  <a:extLst>
                    <a:ext uri="{9D8B030D-6E8A-4147-A177-3AD203B41FA5}">
                      <a16:colId xmlns:a16="http://schemas.microsoft.com/office/drawing/2014/main" val="2014284773"/>
                    </a:ext>
                  </a:extLst>
                </a:gridCol>
              </a:tblGrid>
              <a:tr h="359822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40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분류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marL="0" algn="ctr" defTabSz="914400" rtl="0" eaLnBrk="1" latinLnBrk="1" hangingPunct="1"/>
                      <a:r>
                        <a:rPr lang="ko-KR" altLang="en-US" sz="12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Medium" panose="02020603020101020101" pitchFamily="18" charset="-127"/>
                          <a:ea typeface="경기천년제목 Medium" panose="02020603020101020101" pitchFamily="18" charset="-127"/>
                          <a:cs typeface="Pretendard" panose="02000503000000020004" pitchFamily="2" charset="-127"/>
                        </a:rPr>
                        <a:t>세부지표</a:t>
                      </a:r>
                      <a:endParaRPr lang="en-US" altLang="ko-KR" sz="12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Medium" panose="02020603020101020101" pitchFamily="18" charset="-127"/>
                        <a:ea typeface="경기천년제목 Medium" panose="020206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51740"/>
                  </a:ext>
                </a:extLst>
              </a:tr>
              <a:tr h="358767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1</a:t>
                      </a:r>
                      <a:endParaRPr lang="ko-KR" altLang="en-US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Pretendard" panose="02000503000000020004" pitchFamily="2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Pretendard" panose="02000503000000020004" pitchFamily="2" charset="-127"/>
                        </a:rPr>
                        <a:t>노후건축물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건축물대장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표제부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기준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‘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지하층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’ 1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층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344846"/>
                  </a:ext>
                </a:extLst>
              </a:tr>
              <a:tr h="3587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1" hangingPunct="1"/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지하시설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건축물대장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표제부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기준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‘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사용승인일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’ 20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이상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971503"/>
                  </a:ext>
                </a:extLst>
              </a:tr>
              <a:tr h="8888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kern="120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</a:t>
                      </a:r>
                      <a:endParaRPr lang="ko-KR" altLang="en-US" sz="1100" b="0" kern="120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marL="97590" marR="97590" marT="48795" marB="48795" anchor="ctr"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취약계층</a:t>
                      </a:r>
                      <a:endParaRPr lang="en-US" altLang="ko-KR" sz="1100" b="0" kern="120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이용시설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요양원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노인정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유치원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병원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어린이집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사회복지관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재활센터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노인복지시설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노인급식시설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양로원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아동보호시설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돌봄시설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청소년 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학교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병원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어린이집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장애인쉼터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사회복지관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재활센터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노인복지시설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노인급식시설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양로원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 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아동보호시설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  </a:t>
                      </a:r>
                      <a:r>
                        <a:rPr lang="ko-KR" altLang="en-US" sz="1100" b="0" kern="1200" dirty="0" err="1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돌봄시설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100" b="0" kern="1200" dirty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청소년 시설</a:t>
                      </a:r>
                    </a:p>
                  </a:txBody>
                  <a:tcPr marL="97590" marR="97590" marT="48795" marB="48795" anchor="ctr">
                    <a:lnL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1322970"/>
                  </a:ext>
                </a:extLst>
              </a:tr>
            </a:tbl>
          </a:graphicData>
        </a:graphic>
      </p:graphicFrame>
      <p:pic>
        <p:nvPicPr>
          <p:cNvPr id="53" name="그림 52">
            <a:extLst>
              <a:ext uri="{FF2B5EF4-FFF2-40B4-BE49-F238E27FC236}">
                <a16:creationId xmlns:a16="http://schemas.microsoft.com/office/drawing/2014/main" id="{946D2493-171C-C46E-9E27-717BD2B58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546" y="4096523"/>
            <a:ext cx="2566413" cy="1966236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1882245-4C5D-E904-7B97-23F6B4C8D8FC}"/>
              </a:ext>
            </a:extLst>
          </p:cNvPr>
          <p:cNvSpPr txBox="1"/>
          <p:nvPr/>
        </p:nvSpPr>
        <p:spPr>
          <a:xfrm>
            <a:off x="1910108" y="6140273"/>
            <a:ext cx="46575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6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극한호우</a:t>
            </a:r>
            <a:r>
              <a:rPr kumimoji="0" lang="ko-KR" altLang="en-US" sz="12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 취약시설 분류</a:t>
            </a:r>
            <a:endParaRPr kumimoji="0" lang="en-US" altLang="ko-KR" sz="12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0372FF2-8DA7-DBAC-1D32-2BFAA8DB6401}"/>
              </a:ext>
            </a:extLst>
          </p:cNvPr>
          <p:cNvSpPr txBox="1"/>
          <p:nvPr/>
        </p:nvSpPr>
        <p:spPr>
          <a:xfrm>
            <a:off x="7116988" y="6140273"/>
            <a:ext cx="465752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 algn="ctr">
              <a:defRPr sz="1400" b="0" spc="-60">
                <a:ln w="3175">
                  <a:solidFill>
                    <a:schemeClr val="tx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accent1"/>
                </a:solidFill>
                <a:effectLst/>
                <a:latin typeface="경기천년제목 Medium" panose="02020603020101020101" pitchFamily="18" charset="-127"/>
                <a:ea typeface="경기천년제목 Medium" panose="02020603020101020101" pitchFamily="18" charset="-127"/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6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경기도 건축물 공간정보</a:t>
            </a:r>
            <a:endParaRPr kumimoji="0" lang="en-US" altLang="ko-KR" sz="1200" b="0" i="0" u="none" strike="noStrike" kern="1200" cap="none" spc="-6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716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30877-2E04-BE49-4C15-CD96E3733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4F0F24-5A6C-2229-7686-2D4A3FE0E623}"/>
              </a:ext>
            </a:extLst>
          </p:cNvPr>
          <p:cNvSpPr txBox="1"/>
          <p:nvPr/>
        </p:nvSpPr>
        <p:spPr>
          <a:xfrm>
            <a:off x="4672373" y="2634915"/>
            <a:ext cx="28472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기후리스크</a:t>
            </a:r>
            <a:r>
              <a:rPr lang="en-US" altLang="ko-KR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</a:t>
            </a:r>
            <a:r>
              <a:rPr lang="ko-KR" altLang="en-US" sz="28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산사태</a:t>
            </a:r>
          </a:p>
        </p:txBody>
      </p:sp>
    </p:spTree>
    <p:extLst>
      <p:ext uri="{BB962C8B-B14F-4D97-AF65-F5344CB8AC3E}">
        <p14:creationId xmlns:p14="http://schemas.microsoft.com/office/powerpoint/2010/main" val="2111272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FA697-ACCF-201C-0104-3B166F5FB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A7E21C-BEFA-CFA5-08BA-DA0508E5EB8F}"/>
              </a:ext>
            </a:extLst>
          </p:cNvPr>
          <p:cNvSpPr txBox="1"/>
          <p:nvPr/>
        </p:nvSpPr>
        <p:spPr>
          <a:xfrm>
            <a:off x="125790" y="354007"/>
            <a:ext cx="853676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-10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rPr>
              <a:t>Data 01</a:t>
            </a:r>
            <a:endParaRPr kumimoji="0" lang="ko-KR" altLang="en-US" sz="1800" b="0" i="0" u="none" strike="noStrike" kern="1200" cap="none" spc="-100" normalizeH="0" baseline="0" noProof="0" dirty="0">
              <a:ln>
                <a:solidFill>
                  <a:srgbClr val="156082">
                    <a:alpha val="0"/>
                  </a:srgbClr>
                </a:solidFill>
              </a:ln>
              <a:solidFill>
                <a:prstClr val="black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Medium" panose="02020603020101020101" pitchFamily="18" charset="-127"/>
              <a:ea typeface="경기천년제목 Medium" panose="0202060302010102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72261E-888A-C691-3B01-5ED55B580B1B}"/>
              </a:ext>
            </a:extLst>
          </p:cNvPr>
          <p:cNvSpPr txBox="1"/>
          <p:nvPr/>
        </p:nvSpPr>
        <p:spPr>
          <a:xfrm>
            <a:off x="1088829" y="292450"/>
            <a:ext cx="8502846" cy="4001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-60" normalizeH="0" baseline="0" noProof="0" dirty="0">
                <a:ln>
                  <a:solidFill>
                    <a:srgbClr val="156082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산사태 위험등급 지도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37A08E1-A6CC-2299-466E-6EF4DCF2E871}"/>
              </a:ext>
            </a:extLst>
          </p:cNvPr>
          <p:cNvGrpSpPr/>
          <p:nvPr/>
        </p:nvGrpSpPr>
        <p:grpSpPr>
          <a:xfrm>
            <a:off x="495499" y="862127"/>
            <a:ext cx="5965457" cy="1481810"/>
            <a:chOff x="495499" y="862127"/>
            <a:chExt cx="5965457" cy="148181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786851C-73D2-0C19-E85E-8194896D8FBE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1118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ko-KR" altLang="en-US" sz="16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rPr>
                <a:t>접경지역을 제외한 경기도 전역을 대상으로 산사태 발생 위험도를 등급으로 나타낸 지도</a:t>
              </a:r>
              <a:endParaRPr kumimoji="0" lang="en-US" altLang="ko-KR" sz="16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경기도 지역의 산사태 위험도를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개 등급으로 구분하여 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10m x 10m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공간 단위로 표출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marR="0" lvl="1" indent="-285750" defTabSz="457200" fontAlgn="base" latinLnBrk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분석 결과는 정밀한 산사태 위험 분석에 용이함</a:t>
              </a: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FC81FC5-4D98-FCAF-4CCA-AB5089A07175}"/>
                </a:ext>
              </a:extLst>
            </p:cNvPr>
            <p:cNvGrpSpPr/>
            <p:nvPr/>
          </p:nvGrpSpPr>
          <p:grpSpPr>
            <a:xfrm>
              <a:off x="495499" y="862127"/>
              <a:ext cx="1211426" cy="400110"/>
              <a:chOff x="586105" y="1237394"/>
              <a:chExt cx="1211426" cy="400110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911516-E487-78E8-F2BA-40F5EEC89C61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40670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내용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15199FB4-93F7-D087-DC47-01C1E7631E41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12" name="그룹 11">
                  <a:extLst>
                    <a:ext uri="{FF2B5EF4-FFF2-40B4-BE49-F238E27FC236}">
                      <a16:creationId xmlns:a16="http://schemas.microsoft.com/office/drawing/2014/main" id="{B07BAA06-9934-C24E-8A74-62595F008F85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37" name="사각형: 둥근 모서리 36">
                    <a:extLst>
                      <a:ext uri="{FF2B5EF4-FFF2-40B4-BE49-F238E27FC236}">
                        <a16:creationId xmlns:a16="http://schemas.microsoft.com/office/drawing/2014/main" id="{E41E067F-20D9-C23C-EE0C-5783BB56A385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41" name="사각형: 둥근 모서리 40">
                    <a:extLst>
                      <a:ext uri="{FF2B5EF4-FFF2-40B4-BE49-F238E27FC236}">
                        <a16:creationId xmlns:a16="http://schemas.microsoft.com/office/drawing/2014/main" id="{77440E1E-6EE9-B158-D2ED-88212EF95930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13" name="화살표: 갈매기형 수장 12">
                  <a:extLst>
                    <a:ext uri="{FF2B5EF4-FFF2-40B4-BE49-F238E27FC236}">
                      <a16:creationId xmlns:a16="http://schemas.microsoft.com/office/drawing/2014/main" id="{57F0C2B9-6CA2-B5B7-ACBC-325000E6AF43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EEDC797-9126-2B49-57B2-B814DAAEBA1C}"/>
              </a:ext>
            </a:extLst>
          </p:cNvPr>
          <p:cNvGrpSpPr/>
          <p:nvPr/>
        </p:nvGrpSpPr>
        <p:grpSpPr>
          <a:xfrm>
            <a:off x="495499" y="2363182"/>
            <a:ext cx="6064140" cy="2282029"/>
            <a:chOff x="495499" y="862127"/>
            <a:chExt cx="6064140" cy="2282029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453AC50-7AD1-C9AE-FDF5-7F96F25D82AC}"/>
                </a:ext>
              </a:extLst>
            </p:cNvPr>
            <p:cNvSpPr txBox="1"/>
            <p:nvPr/>
          </p:nvSpPr>
          <p:spPr>
            <a:xfrm>
              <a:off x="554227" y="1225682"/>
              <a:ext cx="6005412" cy="1918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머신러닝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분석 기법을 활용한 산사태 위험등급 지도 분석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XGBoost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모델 활용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산사태 발생지점의 지형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사면경사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사면방위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사면길이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사면곡률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지형습윤지수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식생의 임상과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경급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 </a:t>
              </a:r>
              <a:r>
                <a:rPr lang="ko-KR" altLang="en-US" sz="1400" kern="0" spc="-13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토심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,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모암의 특성을 학습하여 산사태 발생 확률 산출</a:t>
              </a:r>
              <a:endParaRPr lang="en-US" altLang="ko-KR" sz="14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학습 내용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횟수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 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등등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…)</a:t>
              </a:r>
            </a:p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위험등급 산정은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Natural Breaks 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방식으로 다섯 개 등급으로 구분함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lvl="1" indent="-285750" defTabSz="457200" fontAlgn="base" latinLnBrk="0">
                <a:spcBef>
                  <a:spcPts val="400"/>
                </a:spcBef>
                <a:buFontTx/>
                <a:buChar char="-"/>
                <a:defRPr/>
              </a:pP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위험도 매우 높음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)~5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등급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(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위험도 매우 낮음</a:t>
              </a:r>
              <a:r>
                <a:rPr lang="en-US" altLang="ko-KR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)</a:t>
              </a:r>
              <a:r>
                <a:rPr lang="ko-KR" altLang="en-US" sz="14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으로 설정</a:t>
              </a:r>
              <a:endParaRPr kumimoji="0" lang="en-US" altLang="ko-KR" sz="14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endParaRPr>
            </a:p>
          </p:txBody>
        </p: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96EBAAD2-63C8-4D70-CAA1-DD354FA6C77D}"/>
                </a:ext>
              </a:extLst>
            </p:cNvPr>
            <p:cNvGrpSpPr/>
            <p:nvPr/>
          </p:nvGrpSpPr>
          <p:grpSpPr>
            <a:xfrm>
              <a:off x="495499" y="862127"/>
              <a:ext cx="1222647" cy="400110"/>
              <a:chOff x="586105" y="1237394"/>
              <a:chExt cx="1222647" cy="400110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FEF195D-D458-5173-FE5F-9271531A6437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051891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분석 방법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58" name="그룹 57">
                <a:extLst>
                  <a:ext uri="{FF2B5EF4-FFF2-40B4-BE49-F238E27FC236}">
                    <a16:creationId xmlns:a16="http://schemas.microsoft.com/office/drawing/2014/main" id="{84A594C2-2BA5-F67E-2B6D-C2DDDFFBB080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59" name="그룹 58">
                  <a:extLst>
                    <a:ext uri="{FF2B5EF4-FFF2-40B4-BE49-F238E27FC236}">
                      <a16:creationId xmlns:a16="http://schemas.microsoft.com/office/drawing/2014/main" id="{AD4D0E87-B6F4-2DCC-140D-870DB2CA5B8D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61" name="사각형: 둥근 모서리 60">
                    <a:extLst>
                      <a:ext uri="{FF2B5EF4-FFF2-40B4-BE49-F238E27FC236}">
                        <a16:creationId xmlns:a16="http://schemas.microsoft.com/office/drawing/2014/main" id="{5B9D5599-AAC2-9E1C-F0BB-661008D3B648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62" name="사각형: 둥근 모서리 61">
                    <a:extLst>
                      <a:ext uri="{FF2B5EF4-FFF2-40B4-BE49-F238E27FC236}">
                        <a16:creationId xmlns:a16="http://schemas.microsoft.com/office/drawing/2014/main" id="{AA1A1BD8-67AE-A911-065C-8242FEFFC254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60" name="화살표: 갈매기형 수장 59">
                  <a:extLst>
                    <a:ext uri="{FF2B5EF4-FFF2-40B4-BE49-F238E27FC236}">
                      <a16:creationId xmlns:a16="http://schemas.microsoft.com/office/drawing/2014/main" id="{2D670337-9CFF-091F-6384-26D71848A518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8C964B3-85A6-3AA7-3818-8AF941A47A3C}"/>
              </a:ext>
            </a:extLst>
          </p:cNvPr>
          <p:cNvGrpSpPr/>
          <p:nvPr/>
        </p:nvGrpSpPr>
        <p:grpSpPr>
          <a:xfrm>
            <a:off x="495499" y="4944703"/>
            <a:ext cx="5965457" cy="968849"/>
            <a:chOff x="495499" y="862127"/>
            <a:chExt cx="5965457" cy="968849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BEE26A3-AEEA-A5CE-AAE4-6DC0F7FEDB89}"/>
                </a:ext>
              </a:extLst>
            </p:cNvPr>
            <p:cNvSpPr txBox="1"/>
            <p:nvPr/>
          </p:nvSpPr>
          <p:spPr>
            <a:xfrm>
              <a:off x="554228" y="1225682"/>
              <a:ext cx="5906728" cy="6052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defTabSz="457200" fontAlgn="base" latinLnBrk="0">
                <a:spcBef>
                  <a:spcPts val="40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항공 </a:t>
              </a:r>
              <a:r>
                <a:rPr lang="en-US" altLang="ko-KR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LiDAR</a:t>
              </a:r>
              <a:r>
                <a:rPr lang="ko-KR" altLang="en-US" sz="1600" kern="0" spc="-13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prstClr val="black"/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데이터 기반으로 구축된 정밀 지형공간정보 활용</a:t>
              </a:r>
              <a:endParaRPr lang="en-US" altLang="ko-KR" sz="1600" kern="0" spc="-13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prstClr val="black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  <a:p>
              <a:pPr marL="742950" marR="0" lvl="1" indent="-285750" algn="l" defTabSz="457200" rtl="0" eaLnBrk="1" fontAlgn="base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정밀지형공간정보 </a:t>
              </a:r>
              <a:r>
                <a:rPr kumimoji="0" lang="ko-KR" altLang="en-US" sz="1400" b="0" i="0" u="none" strike="noStrike" kern="0" cap="none" spc="-130" normalizeH="0" baseline="0" noProof="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어떤거</a:t>
              </a:r>
              <a:r>
                <a:rPr kumimoji="0" lang="ko-KR" altLang="en-US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 사용했는지</a:t>
              </a:r>
              <a:r>
                <a:rPr kumimoji="0" lang="en-US" altLang="ko-KR" sz="1400" b="0" i="0" u="none" strike="noStrike" kern="0" cap="none" spc="-130" normalizeH="0" baseline="0" noProof="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rgbClr val="C00000"/>
                  </a:solidFill>
                  <a:effectLst/>
                  <a:uLnTx/>
                  <a:uFillTx/>
                  <a:latin typeface="경기천년제목 Light" panose="02020403020101020101" pitchFamily="18" charset="-127"/>
                  <a:ea typeface="경기천년제목 Light" panose="02020403020101020101" pitchFamily="18" charset="-127"/>
                  <a:cs typeface="+mn-cs"/>
                </a:rPr>
                <a:t>…</a:t>
              </a:r>
            </a:p>
          </p:txBody>
        </p:sp>
        <p:grpSp>
          <p:nvGrpSpPr>
            <p:cNvPr id="75" name="그룹 74">
              <a:extLst>
                <a:ext uri="{FF2B5EF4-FFF2-40B4-BE49-F238E27FC236}">
                  <a16:creationId xmlns:a16="http://schemas.microsoft.com/office/drawing/2014/main" id="{E68551D8-2667-522B-D0BA-9D0AA4BC7C3C}"/>
                </a:ext>
              </a:extLst>
            </p:cNvPr>
            <p:cNvGrpSpPr/>
            <p:nvPr/>
          </p:nvGrpSpPr>
          <p:grpSpPr>
            <a:xfrm>
              <a:off x="495499" y="862127"/>
              <a:ext cx="1421419" cy="400110"/>
              <a:chOff x="586105" y="1237394"/>
              <a:chExt cx="1421419" cy="40011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040C0A7E-F2C3-6F33-6AD5-D75FA23CAFAE}"/>
                  </a:ext>
                </a:extLst>
              </p:cNvPr>
              <p:cNvSpPr txBox="1"/>
              <p:nvPr/>
            </p:nvSpPr>
            <p:spPr>
              <a:xfrm>
                <a:off x="756861" y="1237394"/>
                <a:ext cx="1250663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2000" b="1" i="0" u="none" strike="noStrike" kern="0" cap="none" spc="-150" normalizeH="0" baseline="0" noProof="0" dirty="0">
                    <a:ln w="3175">
                      <a:solidFill>
                        <a:prstClr val="black">
                          <a:lumMod val="85000"/>
                          <a:lumOff val="15000"/>
                          <a:alpha val="10000"/>
                        </a:prstClr>
                      </a:solidFill>
                    </a:ln>
                    <a:solidFill>
                      <a:prstClr val="black">
                        <a:lumMod val="85000"/>
                        <a:lumOff val="15000"/>
                      </a:prstClr>
                    </a:solidFill>
                    <a:effectLst/>
                    <a:uLnTx/>
                    <a:uFillTx/>
                    <a:latin typeface="경기천년제목 Medium" panose="02020603020101020101" pitchFamily="18" charset="-127"/>
                    <a:ea typeface="경기천년제목 Medium" panose="02020603020101020101" pitchFamily="18" charset="-127"/>
                    <a:cs typeface="+mn-cs"/>
                  </a:rPr>
                  <a:t>사용 데이터</a:t>
                </a:r>
                <a:endParaRPr kumimoji="0" lang="en-US" altLang="ko-KR" sz="2000" b="1" i="0" u="none" strike="noStrike" kern="0" cap="none" spc="-150" normalizeH="0" baseline="0" noProof="0" dirty="0">
                  <a:ln w="3175">
                    <a:solidFill>
                      <a:prstClr val="black">
                        <a:lumMod val="85000"/>
                        <a:lumOff val="15000"/>
                        <a:alpha val="10000"/>
                      </a:prst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+mn-cs"/>
                </a:endParaRPr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EF1392FA-8BD4-6385-D49D-06BD16AE595D}"/>
                  </a:ext>
                </a:extLst>
              </p:cNvPr>
              <p:cNvGrpSpPr/>
              <p:nvPr/>
            </p:nvGrpSpPr>
            <p:grpSpPr>
              <a:xfrm>
                <a:off x="586105" y="1334378"/>
                <a:ext cx="191586" cy="183356"/>
                <a:chOff x="513533" y="1232778"/>
                <a:chExt cx="191586" cy="183356"/>
              </a:xfrm>
            </p:grpSpPr>
            <p:grpSp>
              <p:nvGrpSpPr>
                <p:cNvPr id="78" name="그룹 77">
                  <a:extLst>
                    <a:ext uri="{FF2B5EF4-FFF2-40B4-BE49-F238E27FC236}">
                      <a16:creationId xmlns:a16="http://schemas.microsoft.com/office/drawing/2014/main" id="{8CADFAF1-87E2-D142-B523-C14ADFC74E53}"/>
                    </a:ext>
                  </a:extLst>
                </p:cNvPr>
                <p:cNvGrpSpPr/>
                <p:nvPr/>
              </p:nvGrpSpPr>
              <p:grpSpPr>
                <a:xfrm>
                  <a:off x="513533" y="1232778"/>
                  <a:ext cx="191586" cy="183356"/>
                  <a:chOff x="555013" y="1169039"/>
                  <a:chExt cx="109274" cy="292392"/>
                </a:xfrm>
              </p:grpSpPr>
              <p:sp>
                <p:nvSpPr>
                  <p:cNvPr id="80" name="사각형: 둥근 모서리 79">
                    <a:extLst>
                      <a:ext uri="{FF2B5EF4-FFF2-40B4-BE49-F238E27FC236}">
                        <a16:creationId xmlns:a16="http://schemas.microsoft.com/office/drawing/2014/main" id="{4954999B-4818-819E-C747-39771846C84D}"/>
                      </a:ext>
                    </a:extLst>
                  </p:cNvPr>
                  <p:cNvSpPr/>
                  <p:nvPr/>
                </p:nvSpPr>
                <p:spPr>
                  <a:xfrm>
                    <a:off x="613978" y="1169039"/>
                    <a:ext cx="50309" cy="292392"/>
                  </a:xfrm>
                  <a:prstGeom prst="roundRect">
                    <a:avLst>
                      <a:gd name="adj" fmla="val 31430"/>
                    </a:avLst>
                  </a:prstGeom>
                  <a:solidFill>
                    <a:sysClr val="window" lastClr="FFFFFF">
                      <a:lumMod val="75000"/>
                    </a:sys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  <p:sp>
                <p:nvSpPr>
                  <p:cNvPr id="81" name="사각형: 둥근 모서리 80">
                    <a:extLst>
                      <a:ext uri="{FF2B5EF4-FFF2-40B4-BE49-F238E27FC236}">
                        <a16:creationId xmlns:a16="http://schemas.microsoft.com/office/drawing/2014/main" id="{7F4BF457-0272-3EAA-EB3F-6F66B8D37031}"/>
                      </a:ext>
                    </a:extLst>
                  </p:cNvPr>
                  <p:cNvSpPr/>
                  <p:nvPr/>
                </p:nvSpPr>
                <p:spPr>
                  <a:xfrm>
                    <a:off x="555013" y="1169039"/>
                    <a:ext cx="98974" cy="292392"/>
                  </a:xfrm>
                  <a:prstGeom prst="roundRect">
                    <a:avLst/>
                  </a:prstGeom>
                  <a:solidFill>
                    <a:schemeClr val="tx1">
                      <a:lumMod val="50000"/>
                      <a:lumOff val="50000"/>
                    </a:schemeClr>
                  </a:solidFill>
                  <a:ln w="508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ko-KR" altLang="en-US" sz="16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KoPub돋움체 Medium"/>
                      <a:ea typeface="KoPub돋움체 Medium"/>
                      <a:cs typeface="+mn-cs"/>
                    </a:endParaRPr>
                  </a:p>
                </p:txBody>
              </p:sp>
            </p:grpSp>
            <p:sp>
              <p:nvSpPr>
                <p:cNvPr id="79" name="화살표: 갈매기형 수장 78">
                  <a:extLst>
                    <a:ext uri="{FF2B5EF4-FFF2-40B4-BE49-F238E27FC236}">
                      <a16:creationId xmlns:a16="http://schemas.microsoft.com/office/drawing/2014/main" id="{4295BF3F-91EA-4106-79DD-010ED2807354}"/>
                    </a:ext>
                  </a:extLst>
                </p:cNvPr>
                <p:cNvSpPr/>
                <p:nvPr/>
              </p:nvSpPr>
              <p:spPr>
                <a:xfrm>
                  <a:off x="572263" y="1280872"/>
                  <a:ext cx="67500" cy="84940"/>
                </a:xfrm>
                <a:prstGeom prst="chevron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KoPub돋움체 Medium"/>
                    <a:ea typeface="KoPub돋움체 Medium"/>
                    <a:cs typeface="+mn-cs"/>
                  </a:endParaRPr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3350F63-D756-E1D7-8D66-F774329F04FB}"/>
              </a:ext>
            </a:extLst>
          </p:cNvPr>
          <p:cNvSpPr txBox="1"/>
          <p:nvPr/>
        </p:nvSpPr>
        <p:spPr>
          <a:xfrm>
            <a:off x="271275" y="6427049"/>
            <a:ext cx="18207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문의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: </a:t>
            </a:r>
            <a:r>
              <a:rPr lang="en-US" altLang="ko-KR" sz="1200" dirty="0" err="1">
                <a:solidFill>
                  <a:prstClr val="black">
                    <a:lumMod val="50000"/>
                    <a:lumOff val="50000"/>
                  </a:prstClr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ggclimate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@gri.re.kr</a:t>
            </a: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50C28C-8C5C-DF09-0038-C69A00497C30}"/>
              </a:ext>
            </a:extLst>
          </p:cNvPr>
          <p:cNvSpPr/>
          <p:nvPr/>
        </p:nvSpPr>
        <p:spPr>
          <a:xfrm>
            <a:off x="6765556" y="1262237"/>
            <a:ext cx="4868980" cy="4651315"/>
          </a:xfrm>
          <a:prstGeom prst="rect">
            <a:avLst/>
          </a:prstGeom>
          <a:noFill/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3175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3B8CB8C-924A-DCE2-8B38-238CE1E79B4A}"/>
              </a:ext>
            </a:extLst>
          </p:cNvPr>
          <p:cNvSpPr txBox="1"/>
          <p:nvPr/>
        </p:nvSpPr>
        <p:spPr>
          <a:xfrm>
            <a:off x="6941820" y="3160514"/>
            <a:ext cx="37871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l" defTabSz="4572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800" b="0" i="0" u="none" strike="noStrike" kern="0" cap="none" spc="-130" normalizeH="0" baseline="0" noProof="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머신러닝</a:t>
            </a:r>
            <a:r>
              <a:rPr kumimoji="0" lang="ko-KR" altLang="en-US" sz="18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 분석 방법 알고리즘</a:t>
            </a:r>
            <a:r>
              <a:rPr kumimoji="0" lang="en-US" altLang="ko-KR" sz="18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? </a:t>
            </a:r>
            <a:r>
              <a:rPr kumimoji="0" lang="ko-KR" altLang="en-US" sz="1800" b="0" i="0" u="none" strike="noStrike" kern="0" cap="none" spc="-130" normalizeH="0" baseline="0" noProof="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C00000"/>
                </a:solidFill>
                <a:effectLst/>
                <a:uLnTx/>
                <a:uFillTx/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아니면 분석 흐름도 어떠세요</a:t>
            </a:r>
            <a:endParaRPr kumimoji="0" lang="en-US" altLang="ko-KR" sz="1800" b="0" i="0" u="none" strike="noStrike" kern="0" cap="none" spc="-130" normalizeH="0" baseline="0" noProof="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C00000"/>
              </a:solidFill>
              <a:effectLst/>
              <a:uLnTx/>
              <a:uFillTx/>
              <a:latin typeface="경기천년제목 Light" panose="02020403020101020101" pitchFamily="18" charset="-127"/>
              <a:ea typeface="경기천년제목 Light" panose="0202040302010102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67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7302</Words>
  <Application>Microsoft Office PowerPoint</Application>
  <PresentationFormat>와이드스크린</PresentationFormat>
  <Paragraphs>1319</Paragraphs>
  <Slides>52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52</vt:i4>
      </vt:variant>
    </vt:vector>
  </HeadingPairs>
  <TitlesOfParts>
    <vt:vector size="65" baseType="lpstr">
      <vt:lpstr>KoPub돋움체 Bold</vt:lpstr>
      <vt:lpstr>KoPub돋움체 Light</vt:lpstr>
      <vt:lpstr>KoPub돋움체 Medium</vt:lpstr>
      <vt:lpstr>경기천년제목 Bold</vt:lpstr>
      <vt:lpstr>경기천년제목 Light</vt:lpstr>
      <vt:lpstr>경기천년제목 Medium</vt:lpstr>
      <vt:lpstr>경기천년제목OTF Medium</vt:lpstr>
      <vt:lpstr>맑은 고딕</vt:lpstr>
      <vt:lpstr>Arial</vt:lpstr>
      <vt:lpstr>Bauhaus 93</vt:lpstr>
      <vt:lpstr>Cambria Math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 성희</dc:creator>
  <cp:lastModifiedBy>Seungho Jeon</cp:lastModifiedBy>
  <cp:revision>4</cp:revision>
  <dcterms:created xsi:type="dcterms:W3CDTF">2025-07-23T02:21:42Z</dcterms:created>
  <dcterms:modified xsi:type="dcterms:W3CDTF">2025-07-24T01:26:34Z</dcterms:modified>
</cp:coreProperties>
</file>